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1.jpeg" ContentType="image/jpeg"/>
  <Override PartName="/ppt/media/image3.png" ContentType="image/png"/>
  <Override PartName="/ppt/media/image2.jpeg" ContentType="image/jpeg"/>
  <Override PartName="/ppt/media/image7.wmf" ContentType="image/x-wmf"/>
  <Override PartName="/ppt/media/image4.jpeg" ContentType="image/jpeg"/>
  <Override PartName="/ppt/media/image5.jpeg" ContentType="image/jpeg"/>
  <Override PartName="/ppt/media/image6.png" ContentType="image/png"/>
  <Override PartName="/ppt/media/image8.jpeg" ContentType="image/jpeg"/>
  <Override PartName="/ppt/media/image9.jpeg" ContentType="image/jpeg"/>
  <Override PartName="/ppt/media/image10.jpeg" ContentType="image/jpeg"/>
  <Override PartName="/ppt/media/image11.wmf" ContentType="image/x-wmf"/>
  <Override PartName="/ppt/media/image12.jpeg" ContentType="image/jpeg"/>
  <Override PartName="/ppt/media/image13.png" ContentType="image/png"/>
  <Override PartName="/ppt/media/image14.jpeg" ContentType="image/jpeg"/>
  <Override PartName="/ppt/media/image15.png" ContentType="image/png"/>
  <Override PartName="/ppt/embeddings/oleObject1.bin" ContentType="application/vnd.openxmlformats-officedocument.oleObject"/>
  <Override PartName="/ppt/embeddings/oleObject1.docx" ContentType="application/vnd.openxmlformats-officedocument.wordprocessingml.document"/>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_rels/notesSlide3.xml.rels" ContentType="application/vnd.openxmlformats-package.relationships+xml"/>
  <Override PartName="/ppt/notesSlides/_rels/notesSlide5.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2.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DB33A-42A6-48D5-AA6C-2F44477CCCDB}"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6768F1FF-CEAD-48AD-AEC9-955089DA05F1}" type="pres">
      <dgm:prSet presAssocID="{88ADB33A-42A6-48D5-AA6C-2F44477CCCDB}" presName="linearFlow" presStyleCnt="0">
        <dgm:presLayoutVars>
          <dgm:resizeHandles val="exact"/>
        </dgm:presLayoutVars>
      </dgm:prSet>
      <dgm:spPr/>
    </dgm:pt>
  </dgm:ptLst>
  <dgm:cxnLst>
    <dgm:cxn modelId="{67DDEB79-D522-4E2C-9493-1B47ADA40E6F}" type="presOf" srcId="{88ADB33A-42A6-48D5-AA6C-2F44477CCCDB}" destId="{6768F1FF-CEAD-48AD-AEC9-955089DA05F1}"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ADB33A-42A6-48D5-AA6C-2F44477CCCDB}"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6768F1FF-CEAD-48AD-AEC9-955089DA05F1}" type="pres">
      <dgm:prSet presAssocID="{88ADB33A-42A6-48D5-AA6C-2F44477CCCDB}" presName="linearFlow" presStyleCnt="0">
        <dgm:presLayoutVars>
          <dgm:resizeHandles val="exact"/>
        </dgm:presLayoutVars>
      </dgm:prSet>
      <dgm:spPr/>
    </dgm:pt>
  </dgm:ptLst>
  <dgm:cxnLst>
    <dgm:cxn modelId="{67DDEB79-D522-4E2C-9493-1B47ADA40E6F}" type="presOf" srcId="{88ADB33A-42A6-48D5-AA6C-2F44477CCCDB}" destId="{6768F1FF-CEAD-48AD-AEC9-955089DA05F1}"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en-US" sz="1800" spc="-1" strike="noStrike">
                <a:solidFill>
                  <a:srgbClr val="000000"/>
                </a:solidFill>
                <a:latin typeface="Corbel"/>
              </a:rPr>
              <a:t>Click to move the slide</a:t>
            </a:r>
            <a:endParaRPr b="0" lang="en-US" sz="1800" spc="-1" strike="noStrike">
              <a:solidFill>
                <a:srgbClr val="000000"/>
              </a:solidFill>
              <a:latin typeface="Corbel"/>
            </a:endParaRPr>
          </a:p>
        </p:txBody>
      </p:sp>
      <p:sp>
        <p:nvSpPr>
          <p:cNvPr id="4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44"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45" name="PlaceHolder 4"/>
          <p:cNvSpPr>
            <a:spLocks noGrp="1"/>
          </p:cNvSpPr>
          <p:nvPr>
            <p:ph type="dt" idx="4"/>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46" name="PlaceHolder 5"/>
          <p:cNvSpPr>
            <a:spLocks noGrp="1"/>
          </p:cNvSpPr>
          <p:nvPr>
            <p:ph type="ftr" idx="5"/>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47" name="PlaceHolder 6"/>
          <p:cNvSpPr>
            <a:spLocks noGrp="1"/>
          </p:cNvSpPr>
          <p:nvPr>
            <p:ph type="sldNum" idx="6"/>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6C6BB1A4-3725-4B49-8AA5-BC605A02DDED}"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sldImg"/>
          </p:nvPr>
        </p:nvSpPr>
        <p:spPr>
          <a:xfrm>
            <a:off x="1371600" y="1143000"/>
            <a:ext cx="4114440" cy="3085920"/>
          </a:xfrm>
          <a:prstGeom prst="rect">
            <a:avLst/>
          </a:prstGeom>
          <a:ln w="0">
            <a:noFill/>
          </a:ln>
        </p:spPr>
      </p:sp>
      <p:sp>
        <p:nvSpPr>
          <p:cNvPr id="138"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n-US" sz="2000" spc="-1" strike="noStrike">
              <a:latin typeface="Arial"/>
            </a:endParaRPr>
          </a:p>
        </p:txBody>
      </p:sp>
      <p:sp>
        <p:nvSpPr>
          <p:cNvPr id="139"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BE39895C-212C-439A-83E6-F372C510EBA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sldImg"/>
          </p:nvPr>
        </p:nvSpPr>
        <p:spPr>
          <a:xfrm>
            <a:off x="1371600" y="1143000"/>
            <a:ext cx="4114440" cy="3085920"/>
          </a:xfrm>
          <a:prstGeom prst="rect">
            <a:avLst/>
          </a:prstGeom>
          <a:ln w="0">
            <a:noFill/>
          </a:ln>
        </p:spPr>
      </p:sp>
      <p:sp>
        <p:nvSpPr>
          <p:cNvPr id="126"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n-US" sz="2000" spc="-1" strike="noStrike">
              <a:latin typeface="Arial"/>
            </a:endParaRPr>
          </a:p>
        </p:txBody>
      </p:sp>
      <p:sp>
        <p:nvSpPr>
          <p:cNvPr id="127" name="PlaceHolder 3"/>
          <p:cNvSpPr>
            <a:spLocks noGrp="1"/>
          </p:cNvSpPr>
          <p:nvPr>
            <p:ph type="sldNum" idx="7"/>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8E3F0FCC-F5A0-4BA7-B5C2-84E22AAE932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sldImg"/>
          </p:nvPr>
        </p:nvSpPr>
        <p:spPr>
          <a:xfrm>
            <a:off x="1371600" y="1143000"/>
            <a:ext cx="4114440" cy="3085920"/>
          </a:xfrm>
          <a:prstGeom prst="rect">
            <a:avLst/>
          </a:prstGeom>
          <a:ln w="0">
            <a:noFill/>
          </a:ln>
        </p:spPr>
      </p:sp>
      <p:sp>
        <p:nvSpPr>
          <p:cNvPr id="129"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n-US" sz="2000" spc="-1" strike="noStrike">
              <a:latin typeface="Arial"/>
            </a:endParaRPr>
          </a:p>
        </p:txBody>
      </p:sp>
      <p:sp>
        <p:nvSpPr>
          <p:cNvPr id="130" name="PlaceHolder 3"/>
          <p:cNvSpPr>
            <a:spLocks noGrp="1"/>
          </p:cNvSpPr>
          <p:nvPr>
            <p:ph type="sldNum" idx="8"/>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D9E147F1-61FF-49CE-BA8B-A1EC0FC222B1}"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sldImg"/>
          </p:nvPr>
        </p:nvSpPr>
        <p:spPr>
          <a:xfrm>
            <a:off x="1371600" y="1143000"/>
            <a:ext cx="4114440" cy="3085920"/>
          </a:xfrm>
          <a:prstGeom prst="rect">
            <a:avLst/>
          </a:prstGeom>
          <a:ln w="0">
            <a:noFill/>
          </a:ln>
        </p:spPr>
      </p:sp>
      <p:sp>
        <p:nvSpPr>
          <p:cNvPr id="132"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n-US" sz="2000" spc="-1" strike="noStrike">
              <a:latin typeface="Arial"/>
            </a:endParaRPr>
          </a:p>
        </p:txBody>
      </p:sp>
      <p:sp>
        <p:nvSpPr>
          <p:cNvPr id="133" name="PlaceHolder 3"/>
          <p:cNvSpPr>
            <a:spLocks noGrp="1"/>
          </p:cNvSpPr>
          <p:nvPr>
            <p:ph type="sldNum" idx="9"/>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D6CAD939-FA57-4690-8445-2B5CF68582BD}"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ldImg"/>
          </p:nvPr>
        </p:nvSpPr>
        <p:spPr>
          <a:xfrm>
            <a:off x="1371600" y="1143000"/>
            <a:ext cx="4114440" cy="3085920"/>
          </a:xfrm>
          <a:prstGeom prst="rect">
            <a:avLst/>
          </a:prstGeom>
          <a:ln w="0">
            <a:noFill/>
          </a:ln>
        </p:spPr>
      </p:sp>
      <p:sp>
        <p:nvSpPr>
          <p:cNvPr id="135"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n-US" sz="2000" spc="-1" strike="noStrike">
              <a:latin typeface="Arial"/>
            </a:endParaRPr>
          </a:p>
        </p:txBody>
      </p:sp>
      <p:sp>
        <p:nvSpPr>
          <p:cNvPr id="136"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04BCCC5D-316B-4725-8868-78B83F96DD87}"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56978EFE-7D05-4128-A159-B2E407AC8941}"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28" name="PlaceHolder 2"/>
          <p:cNvSpPr>
            <a:spLocks noGrp="1"/>
          </p:cNvSpPr>
          <p:nvPr>
            <p:ph/>
          </p:nvPr>
        </p:nvSpPr>
        <p:spPr>
          <a:xfrm>
            <a:off x="857160" y="2057400"/>
            <a:ext cx="74041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29" name="PlaceHolder 3"/>
          <p:cNvSpPr>
            <a:spLocks noGrp="1"/>
          </p:cNvSpPr>
          <p:nvPr>
            <p:ph/>
          </p:nvPr>
        </p:nvSpPr>
        <p:spPr>
          <a:xfrm>
            <a:off x="857160" y="4166640"/>
            <a:ext cx="74041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4C701ADC-6DD1-4C73-87DB-F430AD998960}"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31" name="PlaceHolder 2"/>
          <p:cNvSpPr>
            <a:spLocks noGrp="1"/>
          </p:cNvSpPr>
          <p:nvPr>
            <p:ph/>
          </p:nvPr>
        </p:nvSpPr>
        <p:spPr>
          <a:xfrm>
            <a:off x="857160" y="205740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32" name="PlaceHolder 3"/>
          <p:cNvSpPr>
            <a:spLocks noGrp="1"/>
          </p:cNvSpPr>
          <p:nvPr>
            <p:ph/>
          </p:nvPr>
        </p:nvSpPr>
        <p:spPr>
          <a:xfrm>
            <a:off x="4651200" y="205740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33" name="PlaceHolder 4"/>
          <p:cNvSpPr>
            <a:spLocks noGrp="1"/>
          </p:cNvSpPr>
          <p:nvPr>
            <p:ph/>
          </p:nvPr>
        </p:nvSpPr>
        <p:spPr>
          <a:xfrm>
            <a:off x="857160" y="416664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34" name="PlaceHolder 5"/>
          <p:cNvSpPr>
            <a:spLocks noGrp="1"/>
          </p:cNvSpPr>
          <p:nvPr>
            <p:ph/>
          </p:nvPr>
        </p:nvSpPr>
        <p:spPr>
          <a:xfrm>
            <a:off x="4651200" y="416664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B29DDE6E-1574-45A1-9968-49C4311FF5D7}" type="slidenum">
              <a:t>&lt;#&gt;</a:t>
            </a:fld>
          </a:p>
        </p:txBody>
      </p:sp>
      <p:sp>
        <p:nvSpPr>
          <p:cNvPr id="9" name="PlaceHolder 8"/>
          <p:cNvSpPr>
            <a:spLocks noGrp="1"/>
          </p:cNvSpPr>
          <p:nvPr>
            <p:ph type="dt" idx="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36" name="PlaceHolder 2"/>
          <p:cNvSpPr>
            <a:spLocks noGrp="1"/>
          </p:cNvSpPr>
          <p:nvPr>
            <p:ph/>
          </p:nvPr>
        </p:nvSpPr>
        <p:spPr>
          <a:xfrm>
            <a:off x="857160" y="2057400"/>
            <a:ext cx="23839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37" name="PlaceHolder 3"/>
          <p:cNvSpPr>
            <a:spLocks noGrp="1"/>
          </p:cNvSpPr>
          <p:nvPr>
            <p:ph/>
          </p:nvPr>
        </p:nvSpPr>
        <p:spPr>
          <a:xfrm>
            <a:off x="3360600" y="2057400"/>
            <a:ext cx="23839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38" name="PlaceHolder 4"/>
          <p:cNvSpPr>
            <a:spLocks noGrp="1"/>
          </p:cNvSpPr>
          <p:nvPr>
            <p:ph/>
          </p:nvPr>
        </p:nvSpPr>
        <p:spPr>
          <a:xfrm>
            <a:off x="5864040" y="2057400"/>
            <a:ext cx="23839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39" name="PlaceHolder 5"/>
          <p:cNvSpPr>
            <a:spLocks noGrp="1"/>
          </p:cNvSpPr>
          <p:nvPr>
            <p:ph/>
          </p:nvPr>
        </p:nvSpPr>
        <p:spPr>
          <a:xfrm>
            <a:off x="857160" y="4166640"/>
            <a:ext cx="23839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40" name="PlaceHolder 6"/>
          <p:cNvSpPr>
            <a:spLocks noGrp="1"/>
          </p:cNvSpPr>
          <p:nvPr>
            <p:ph/>
          </p:nvPr>
        </p:nvSpPr>
        <p:spPr>
          <a:xfrm>
            <a:off x="3360600" y="4166640"/>
            <a:ext cx="23839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41" name="PlaceHolder 7"/>
          <p:cNvSpPr>
            <a:spLocks noGrp="1"/>
          </p:cNvSpPr>
          <p:nvPr>
            <p:ph/>
          </p:nvPr>
        </p:nvSpPr>
        <p:spPr>
          <a:xfrm>
            <a:off x="5864040" y="4166640"/>
            <a:ext cx="23839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834ABEF2-C654-4EE7-B75F-069587BC3C9A}" type="slidenum">
              <a:t>&lt;#&gt;</a:t>
            </a:fld>
          </a:p>
        </p:txBody>
      </p:sp>
      <p:sp>
        <p:nvSpPr>
          <p:cNvPr id="11" name="PlaceHolder 10"/>
          <p:cNvSpPr>
            <a:spLocks noGrp="1"/>
          </p:cNvSpPr>
          <p:nvPr>
            <p:ph type="dt" idx="1"/>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7" name="PlaceHolder 2"/>
          <p:cNvSpPr>
            <a:spLocks noGrp="1"/>
          </p:cNvSpPr>
          <p:nvPr>
            <p:ph type="subTitle"/>
          </p:nvPr>
        </p:nvSpPr>
        <p:spPr>
          <a:xfrm>
            <a:off x="857160" y="2057400"/>
            <a:ext cx="7404120" cy="40381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39ED8985-5939-4623-BF14-19813863A4AB}"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9" name="PlaceHolder 2"/>
          <p:cNvSpPr>
            <a:spLocks noGrp="1"/>
          </p:cNvSpPr>
          <p:nvPr>
            <p:ph/>
          </p:nvPr>
        </p:nvSpPr>
        <p:spPr>
          <a:xfrm>
            <a:off x="857160" y="2057400"/>
            <a:ext cx="7404120" cy="403812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C52422E8-5D6B-44CA-A88F-FE9BE1D48D10}"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11" name="PlaceHolder 2"/>
          <p:cNvSpPr>
            <a:spLocks noGrp="1"/>
          </p:cNvSpPr>
          <p:nvPr>
            <p:ph/>
          </p:nvPr>
        </p:nvSpPr>
        <p:spPr>
          <a:xfrm>
            <a:off x="857160" y="2057400"/>
            <a:ext cx="3612960" cy="403812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12" name="PlaceHolder 3"/>
          <p:cNvSpPr>
            <a:spLocks noGrp="1"/>
          </p:cNvSpPr>
          <p:nvPr>
            <p:ph/>
          </p:nvPr>
        </p:nvSpPr>
        <p:spPr>
          <a:xfrm>
            <a:off x="4651200" y="2057400"/>
            <a:ext cx="3612960" cy="403812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6307E7EE-664D-4529-AC78-DCFFCE6EA324}"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A2572508-C09C-42F3-9946-0DAFEDF02020}"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857160" y="609480"/>
            <a:ext cx="7406280" cy="62874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EB9CAB15-2CDE-4FC6-8134-ABEA7AF25F70}"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16" name="PlaceHolder 2"/>
          <p:cNvSpPr>
            <a:spLocks noGrp="1"/>
          </p:cNvSpPr>
          <p:nvPr>
            <p:ph/>
          </p:nvPr>
        </p:nvSpPr>
        <p:spPr>
          <a:xfrm>
            <a:off x="857160" y="205740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17" name="PlaceHolder 3"/>
          <p:cNvSpPr>
            <a:spLocks noGrp="1"/>
          </p:cNvSpPr>
          <p:nvPr>
            <p:ph/>
          </p:nvPr>
        </p:nvSpPr>
        <p:spPr>
          <a:xfrm>
            <a:off x="4651200" y="2057400"/>
            <a:ext cx="3612960" cy="403812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18" name="PlaceHolder 4"/>
          <p:cNvSpPr>
            <a:spLocks noGrp="1"/>
          </p:cNvSpPr>
          <p:nvPr>
            <p:ph/>
          </p:nvPr>
        </p:nvSpPr>
        <p:spPr>
          <a:xfrm>
            <a:off x="857160" y="416664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54A40351-00B9-463F-A1A6-05950E72E950}"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20" name="PlaceHolder 2"/>
          <p:cNvSpPr>
            <a:spLocks noGrp="1"/>
          </p:cNvSpPr>
          <p:nvPr>
            <p:ph/>
          </p:nvPr>
        </p:nvSpPr>
        <p:spPr>
          <a:xfrm>
            <a:off x="857160" y="2057400"/>
            <a:ext cx="3612960" cy="403812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21" name="PlaceHolder 3"/>
          <p:cNvSpPr>
            <a:spLocks noGrp="1"/>
          </p:cNvSpPr>
          <p:nvPr>
            <p:ph/>
          </p:nvPr>
        </p:nvSpPr>
        <p:spPr>
          <a:xfrm>
            <a:off x="4651200" y="205740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22" name="PlaceHolder 4"/>
          <p:cNvSpPr>
            <a:spLocks noGrp="1"/>
          </p:cNvSpPr>
          <p:nvPr>
            <p:ph/>
          </p:nvPr>
        </p:nvSpPr>
        <p:spPr>
          <a:xfrm>
            <a:off x="4651200" y="416664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85C7497-545C-454B-BA25-45E483561530}"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57160" y="609480"/>
            <a:ext cx="7406280" cy="1356120"/>
          </a:xfrm>
          <a:prstGeom prst="rect">
            <a:avLst/>
          </a:prstGeom>
          <a:noFill/>
          <a:ln w="0">
            <a:noFill/>
          </a:ln>
        </p:spPr>
        <p:txBody>
          <a:bodyPr lIns="0" rIns="0" tIns="0" bIns="0" anchor="ctr">
            <a:noAutofit/>
          </a:bodyPr>
          <a:p>
            <a:endParaRPr b="0" lang="en-US" sz="1800" spc="-1" strike="noStrike">
              <a:solidFill>
                <a:srgbClr val="000000"/>
              </a:solidFill>
              <a:latin typeface="Corbel"/>
            </a:endParaRPr>
          </a:p>
        </p:txBody>
      </p:sp>
      <p:sp>
        <p:nvSpPr>
          <p:cNvPr id="24" name="PlaceHolder 2"/>
          <p:cNvSpPr>
            <a:spLocks noGrp="1"/>
          </p:cNvSpPr>
          <p:nvPr>
            <p:ph/>
          </p:nvPr>
        </p:nvSpPr>
        <p:spPr>
          <a:xfrm>
            <a:off x="857160" y="205740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25" name="PlaceHolder 3"/>
          <p:cNvSpPr>
            <a:spLocks noGrp="1"/>
          </p:cNvSpPr>
          <p:nvPr>
            <p:ph/>
          </p:nvPr>
        </p:nvSpPr>
        <p:spPr>
          <a:xfrm>
            <a:off x="4651200" y="2057400"/>
            <a:ext cx="361296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26" name="PlaceHolder 4"/>
          <p:cNvSpPr>
            <a:spLocks noGrp="1"/>
          </p:cNvSpPr>
          <p:nvPr>
            <p:ph/>
          </p:nvPr>
        </p:nvSpPr>
        <p:spPr>
          <a:xfrm>
            <a:off x="857160" y="4166640"/>
            <a:ext cx="7404120" cy="1926000"/>
          </a:xfrm>
          <a:prstGeom prst="rect">
            <a:avLst/>
          </a:prstGeom>
          <a:noFill/>
          <a:ln w="0">
            <a:noFill/>
          </a:ln>
        </p:spPr>
        <p:txBody>
          <a:bodyPr lIns="0" rIns="0" tIns="0" bIns="0" anchor="t">
            <a:normAutofit/>
          </a:bodyPr>
          <a:p>
            <a:pPr>
              <a:lnSpc>
                <a:spcPct val="90000"/>
              </a:lnSpc>
              <a:spcBef>
                <a:spcPts val="1417"/>
              </a:spcBef>
              <a:buNone/>
            </a:pPr>
            <a:endParaRPr b="0" lang="en-US" sz="2000" spc="-1" strike="noStrike">
              <a:solidFill>
                <a:srgbClr val="a6b727"/>
              </a:solidFill>
              <a:latin typeface="Corbe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1780411A-498D-406C-AFF6-03C0978F6B75}" type="slidenum">
              <a:t>&lt;#&gt;</a:t>
            </a:fld>
          </a:p>
        </p:txBody>
      </p:sp>
      <p:sp>
        <p:nvSpPr>
          <p:cNvPr id="8" name="PlaceHolder 7"/>
          <p:cNvSpPr>
            <a:spLocks noGrp="1"/>
          </p:cNvSpPr>
          <p:nvPr>
            <p:ph type="dt" idx="1"/>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a6b727"/>
        </a:solidFill>
      </p:bgPr>
    </p:bg>
    <p:spTree>
      <p:nvGrpSpPr>
        <p:cNvPr id="1" name=""/>
        <p:cNvGrpSpPr/>
        <p:nvPr/>
      </p:nvGrpSpPr>
      <p:grpSpPr>
        <a:xfrm>
          <a:off x="0" y="0"/>
          <a:ext cx="0" cy="0"/>
          <a:chOff x="0" y="0"/>
          <a:chExt cx="0" cy="0"/>
        </a:xfrm>
      </p:grpSpPr>
      <p:sp>
        <p:nvSpPr>
          <p:cNvPr id="0" name="Rectangle 6"/>
          <p:cNvSpPr/>
          <p:nvPr/>
        </p:nvSpPr>
        <p:spPr>
          <a:xfrm>
            <a:off x="182880" y="182880"/>
            <a:ext cx="8777880" cy="64918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p:style>
      </p:sp>
      <p:sp>
        <p:nvSpPr>
          <p:cNvPr id="1" name="PlaceHolder 1"/>
          <p:cNvSpPr>
            <a:spLocks noGrp="1"/>
          </p:cNvSpPr>
          <p:nvPr>
            <p:ph type="title"/>
          </p:nvPr>
        </p:nvSpPr>
        <p:spPr>
          <a:xfrm>
            <a:off x="857160" y="609480"/>
            <a:ext cx="7406280" cy="1356120"/>
          </a:xfrm>
          <a:prstGeom prst="rect">
            <a:avLst/>
          </a:prstGeom>
          <a:noFill/>
          <a:ln w="0">
            <a:noFill/>
          </a:ln>
        </p:spPr>
        <p:txBody>
          <a:bodyPr anchor="ctr">
            <a:noAutofit/>
          </a:bodyPr>
          <a:p>
            <a:pPr>
              <a:lnSpc>
                <a:spcPct val="90000"/>
              </a:lnSpc>
              <a:buNone/>
            </a:pPr>
            <a:r>
              <a:rPr b="0" lang="en-US" sz="4000" spc="-1" strike="noStrike">
                <a:solidFill>
                  <a:srgbClr val="a6b727"/>
                </a:solidFill>
                <a:latin typeface="Corbel"/>
              </a:rPr>
              <a:t>Click to edit Master title style</a:t>
            </a:r>
            <a:endParaRPr b="0" lang="en-US" sz="4000" spc="-1" strike="noStrike">
              <a:solidFill>
                <a:srgbClr val="000000"/>
              </a:solidFill>
              <a:latin typeface="Corbel"/>
            </a:endParaRPr>
          </a:p>
        </p:txBody>
      </p:sp>
      <p:sp>
        <p:nvSpPr>
          <p:cNvPr id="2" name="PlaceHolder 2"/>
          <p:cNvSpPr>
            <a:spLocks noGrp="1"/>
          </p:cNvSpPr>
          <p:nvPr>
            <p:ph type="body"/>
          </p:nvPr>
        </p:nvSpPr>
        <p:spPr>
          <a:xfrm>
            <a:off x="857160" y="2057400"/>
            <a:ext cx="7404120" cy="4038120"/>
          </a:xfrm>
          <a:prstGeom prst="rect">
            <a:avLst/>
          </a:prstGeom>
          <a:noFill/>
          <a:ln w="0">
            <a:noFill/>
          </a:ln>
        </p:spPr>
        <p:txBody>
          <a:bodyPr anchor="t">
            <a:noAutofit/>
          </a:bodyPr>
          <a:p>
            <a:pPr marL="171360" indent="-137160">
              <a:lnSpc>
                <a:spcPct val="90000"/>
              </a:lnSpc>
              <a:spcBef>
                <a:spcPts val="1001"/>
              </a:spcBef>
              <a:buClr>
                <a:srgbClr val="a6b727"/>
              </a:buClr>
              <a:buSzPct val="80000"/>
              <a:buFont typeface="Corbel"/>
              <a:buChar char="•"/>
            </a:pPr>
            <a:r>
              <a:rPr b="0" lang="en-US" sz="2000" spc="-1" strike="noStrike">
                <a:solidFill>
                  <a:srgbClr val="a6b727"/>
                </a:solidFill>
                <a:latin typeface="Corbel"/>
              </a:rPr>
              <a:t>Click to edit Master text styles</a:t>
            </a:r>
            <a:endParaRPr b="0" lang="en-US" sz="2000" spc="-1" strike="noStrike">
              <a:solidFill>
                <a:srgbClr val="a6b727"/>
              </a:solidFill>
              <a:latin typeface="Corbel"/>
            </a:endParaRPr>
          </a:p>
          <a:p>
            <a:pPr lvl="1" marL="343080" indent="-137160">
              <a:lnSpc>
                <a:spcPct val="90000"/>
              </a:lnSpc>
              <a:spcBef>
                <a:spcPts val="150"/>
              </a:spcBef>
              <a:spcAft>
                <a:spcPts val="300"/>
              </a:spcAft>
              <a:buClr>
                <a:srgbClr val="a6b727"/>
              </a:buClr>
              <a:buSzPct val="80000"/>
              <a:buFont typeface="Corbel"/>
              <a:buChar char="•"/>
            </a:pPr>
            <a:r>
              <a:rPr b="0" lang="en-US" sz="1800" spc="-1" strike="noStrike">
                <a:solidFill>
                  <a:srgbClr val="a6b727"/>
                </a:solidFill>
                <a:latin typeface="Corbel"/>
              </a:rPr>
              <a:t>Second level</a:t>
            </a:r>
            <a:endParaRPr b="0" lang="en-US" sz="1800" spc="-1" strike="noStrike">
              <a:solidFill>
                <a:srgbClr val="a6b727"/>
              </a:solidFill>
              <a:latin typeface="Corbel"/>
            </a:endParaRPr>
          </a:p>
          <a:p>
            <a:pPr lvl="2" marL="548640" indent="-137160">
              <a:lnSpc>
                <a:spcPct val="90000"/>
              </a:lnSpc>
              <a:spcBef>
                <a:spcPts val="150"/>
              </a:spcBef>
              <a:spcAft>
                <a:spcPts val="300"/>
              </a:spcAft>
              <a:buClr>
                <a:srgbClr val="a6b727"/>
              </a:buClr>
              <a:buSzPct val="80000"/>
              <a:buFont typeface="Corbel"/>
              <a:buChar char="•"/>
            </a:pPr>
            <a:r>
              <a:rPr b="0" lang="en-US" sz="1600" spc="-1" strike="noStrike">
                <a:solidFill>
                  <a:srgbClr val="a6b727"/>
                </a:solidFill>
                <a:latin typeface="Corbel"/>
              </a:rPr>
              <a:t>Third level</a:t>
            </a:r>
            <a:endParaRPr b="0" lang="en-US" sz="1600" spc="-1" strike="noStrike">
              <a:solidFill>
                <a:srgbClr val="a6b727"/>
              </a:solidFill>
              <a:latin typeface="Corbel"/>
            </a:endParaRPr>
          </a:p>
          <a:p>
            <a:pPr lvl="3" marL="754560" indent="-137160">
              <a:lnSpc>
                <a:spcPct val="90000"/>
              </a:lnSpc>
              <a:spcBef>
                <a:spcPts val="150"/>
              </a:spcBef>
              <a:spcAft>
                <a:spcPts val="300"/>
              </a:spcAft>
              <a:buClr>
                <a:srgbClr val="a6b727"/>
              </a:buClr>
              <a:buSzPct val="80000"/>
              <a:buFont typeface="Corbel"/>
              <a:buChar char="•"/>
            </a:pPr>
            <a:r>
              <a:rPr b="0" lang="en-US" sz="1400" spc="-1" strike="noStrike">
                <a:solidFill>
                  <a:srgbClr val="a6b727"/>
                </a:solidFill>
                <a:latin typeface="Corbel"/>
              </a:rPr>
              <a:t>Fourth level</a:t>
            </a:r>
            <a:endParaRPr b="0" lang="en-US" sz="1400" spc="-1" strike="noStrike">
              <a:solidFill>
                <a:srgbClr val="a6b727"/>
              </a:solidFill>
              <a:latin typeface="Corbel"/>
            </a:endParaRPr>
          </a:p>
          <a:p>
            <a:pPr lvl="4" marL="920160" indent="-137160">
              <a:lnSpc>
                <a:spcPct val="90000"/>
              </a:lnSpc>
              <a:spcBef>
                <a:spcPts val="150"/>
              </a:spcBef>
              <a:spcAft>
                <a:spcPts val="300"/>
              </a:spcAft>
              <a:buClr>
                <a:srgbClr val="a6b727"/>
              </a:buClr>
              <a:buSzPct val="80000"/>
              <a:buFont typeface="Corbel"/>
              <a:buChar char="•"/>
            </a:pPr>
            <a:r>
              <a:rPr b="0" lang="en-US" sz="1400" spc="-1" strike="noStrike">
                <a:solidFill>
                  <a:srgbClr val="a6b727"/>
                </a:solidFill>
                <a:latin typeface="Corbel"/>
              </a:rPr>
              <a:t>Fifth level</a:t>
            </a:r>
            <a:endParaRPr b="0" lang="en-US" sz="1400" spc="-1" strike="noStrike">
              <a:solidFill>
                <a:srgbClr val="a6b727"/>
              </a:solidFill>
              <a:latin typeface="Corbel"/>
            </a:endParaRPr>
          </a:p>
        </p:txBody>
      </p:sp>
      <p:sp>
        <p:nvSpPr>
          <p:cNvPr id="3" name="PlaceHolder 3"/>
          <p:cNvSpPr>
            <a:spLocks noGrp="1"/>
          </p:cNvSpPr>
          <p:nvPr>
            <p:ph type="dt" idx="1"/>
          </p:nvPr>
        </p:nvSpPr>
        <p:spPr>
          <a:xfrm>
            <a:off x="857160" y="6223680"/>
            <a:ext cx="1746360" cy="364680"/>
          </a:xfrm>
          <a:prstGeom prst="rect">
            <a:avLst/>
          </a:prstGeom>
          <a:noFill/>
          <a:ln w="0">
            <a:noFill/>
          </a:ln>
        </p:spPr>
        <p:txBody>
          <a:bodyPr anchor="ctr">
            <a:noAutofit/>
          </a:bodyPr>
          <a:lstStyle>
            <a:lvl1pPr>
              <a:lnSpc>
                <a:spcPct val="100000"/>
              </a:lnSpc>
              <a:buNone/>
              <a:defRPr b="0" lang="en-US" sz="1000" spc="-1" strike="noStrike">
                <a:solidFill>
                  <a:srgbClr val="a6b727"/>
                </a:solidFill>
                <a:latin typeface="Corbel"/>
              </a:defRPr>
            </a:lvl1pPr>
          </a:lstStyle>
          <a:p>
            <a:pPr>
              <a:lnSpc>
                <a:spcPct val="100000"/>
              </a:lnSpc>
              <a:buNone/>
            </a:pPr>
            <a:r>
              <a:rPr b="0" lang="en-US" sz="1000" spc="-1" strike="noStrike">
                <a:solidFill>
                  <a:srgbClr val="a6b727"/>
                </a:solidFill>
                <a:latin typeface="Corbel"/>
              </a:rPr>
              <a:t>&lt;date/time&gt;</a:t>
            </a:r>
            <a:endParaRPr b="0" lang="en-US" sz="1000" spc="-1" strike="noStrike">
              <a:latin typeface="Times New Roman"/>
            </a:endParaRPr>
          </a:p>
        </p:txBody>
      </p:sp>
      <p:sp>
        <p:nvSpPr>
          <p:cNvPr id="4" name="PlaceHolder 4"/>
          <p:cNvSpPr>
            <a:spLocks noGrp="1"/>
          </p:cNvSpPr>
          <p:nvPr>
            <p:ph type="ftr" idx="2"/>
          </p:nvPr>
        </p:nvSpPr>
        <p:spPr>
          <a:xfrm>
            <a:off x="2961720" y="6223680"/>
            <a:ext cx="353808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5" name="PlaceHolder 5"/>
          <p:cNvSpPr>
            <a:spLocks noGrp="1"/>
          </p:cNvSpPr>
          <p:nvPr>
            <p:ph type="sldNum" idx="3"/>
          </p:nvPr>
        </p:nvSpPr>
        <p:spPr>
          <a:xfrm>
            <a:off x="6997320" y="6223680"/>
            <a:ext cx="1279440" cy="364680"/>
          </a:xfrm>
          <a:prstGeom prst="rect">
            <a:avLst/>
          </a:prstGeom>
          <a:noFill/>
          <a:ln w="0">
            <a:noFill/>
          </a:ln>
        </p:spPr>
        <p:txBody>
          <a:bodyPr anchor="ctr">
            <a:noAutofit/>
          </a:bodyPr>
          <a:lstStyle>
            <a:lvl1pPr algn="r">
              <a:lnSpc>
                <a:spcPct val="100000"/>
              </a:lnSpc>
              <a:buNone/>
              <a:defRPr b="0" lang="en-US" sz="1000" spc="-1" strike="noStrike">
                <a:solidFill>
                  <a:srgbClr val="a6b727"/>
                </a:solidFill>
                <a:latin typeface="Corbel"/>
              </a:defRPr>
            </a:lvl1pPr>
          </a:lstStyle>
          <a:p>
            <a:pPr algn="r">
              <a:lnSpc>
                <a:spcPct val="100000"/>
              </a:lnSpc>
              <a:buNone/>
            </a:pPr>
            <a:fld id="{BC3C17A9-E60D-4EBE-AAA8-92F22783ADED}" type="slidenum">
              <a:rPr b="0" lang="en-US" sz="1000" spc="-1" strike="noStrike">
                <a:solidFill>
                  <a:srgbClr val="a6b727"/>
                </a:solidFill>
                <a:latin typeface="Corbel"/>
              </a:rPr>
              <a:t>&lt;number&gt;</a:t>
            </a:fld>
            <a:endParaRPr b="0" lang="en-US"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hyperlink" Target="mailto:abingtonquarter@gmail.com" TargetMode="External"/><Relationship Id="rId2" Type="http://schemas.openxmlformats.org/officeDocument/2006/relationships/hyperlink" Target="mailto:abingtonqtrcommunications@gmail.com" TargetMode="External"/><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7.wmf"/><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package" Target="../embeddings/oleObject1.docx"/><Relationship Id="rId2" Type="http://schemas.openxmlformats.org/officeDocument/2006/relationships/image" Target="../media/image11.wmf"/><Relationship Id="rId3"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hyperlink" Target="mailto:pamyaller@icloud.com" TargetMode="External"/><Relationship Id="rId2" Type="http://schemas.openxmlformats.org/officeDocument/2006/relationships/hyperlink" Target="mailto:mbryans26@verizon.net" TargetMode="External"/><Relationship Id="rId3" Type="http://schemas.openxmlformats.org/officeDocument/2006/relationships/image" Target="../media/image14.jpeg"/><Relationship Id="rId4"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openxmlformats.org/officeDocument/2006/relationships/slideLayout" Target="../slideLayouts/slideLayout1.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diagramData" Target="../diagrams/data2.xml"/><Relationship Id="rId2" Type="http://schemas.openxmlformats.org/officeDocument/2006/relationships/diagramLayout" Target="../diagrams/layout2.xml"/><Relationship Id="rId3" Type="http://schemas.openxmlformats.org/officeDocument/2006/relationships/diagramQuickStyle" Target="../diagrams/quickStyle2.xml"/><Relationship Id="rId4" Type="http://schemas.openxmlformats.org/officeDocument/2006/relationships/diagramColors" Target="../diagrams/colors2.xml"/><Relationship Id="rId5" Type="http://schemas.openxmlformats.org/officeDocument/2006/relationships/image" Target="../media/image4.jpeg"/><Relationship Id="rId6" Type="http://schemas.openxmlformats.org/officeDocument/2006/relationships/slideLayout" Target="../slideLayouts/slideLayout1.xml"/><Relationship Id="rId7"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 name="Rectangle 3"/>
          <p:cNvSpPr/>
          <p:nvPr/>
        </p:nvSpPr>
        <p:spPr>
          <a:xfrm>
            <a:off x="396360" y="402840"/>
            <a:ext cx="8357040" cy="1847520"/>
          </a:xfrm>
          <a:prstGeom prst="rect">
            <a:avLst/>
          </a:prstGeom>
          <a:solidFill>
            <a:srgbClr val="43349c"/>
          </a:solidFill>
          <a:ln>
            <a:solidFill>
              <a:srgbClr val="485011"/>
            </a:solidFill>
            <a:round/>
          </a:ln>
        </p:spPr>
        <p:style>
          <a:lnRef idx="2">
            <a:schemeClr val="accent1">
              <a:shade val="15000"/>
            </a:schemeClr>
          </a:lnRef>
          <a:fillRef idx="1">
            <a:schemeClr val="accent1"/>
          </a:fillRef>
          <a:effectRef idx="0">
            <a:schemeClr val="accent1"/>
          </a:effectRef>
          <a:fontRef idx="minor"/>
        </p:style>
      </p:sp>
      <p:sp>
        <p:nvSpPr>
          <p:cNvPr id="49" name="PlaceHolder 1"/>
          <p:cNvSpPr>
            <a:spLocks noGrp="1"/>
          </p:cNvSpPr>
          <p:nvPr>
            <p:ph type="title"/>
          </p:nvPr>
        </p:nvSpPr>
        <p:spPr>
          <a:xfrm>
            <a:off x="857160" y="609480"/>
            <a:ext cx="7406280" cy="1356120"/>
          </a:xfrm>
          <a:prstGeom prst="rect">
            <a:avLst/>
          </a:prstGeom>
          <a:solidFill>
            <a:srgbClr val="41319f"/>
          </a:solidFill>
          <a:ln w="0">
            <a:noFill/>
          </a:ln>
        </p:spPr>
        <p:txBody>
          <a:bodyPr anchor="ctr">
            <a:noAutofit/>
          </a:bodyPr>
          <a:p>
            <a:pPr algn="ctr">
              <a:lnSpc>
                <a:spcPct val="90000"/>
              </a:lnSpc>
              <a:buNone/>
            </a:pPr>
            <a:r>
              <a:rPr b="0" lang="en-US" sz="4800" spc="-1" strike="noStrike">
                <a:solidFill>
                  <a:srgbClr val="ffffff"/>
                </a:solidFill>
                <a:latin typeface="Calibri"/>
                <a:ea typeface="Calibri"/>
              </a:rPr>
              <a:t>Lanza, reporting to you from the field</a:t>
            </a:r>
            <a:endParaRPr b="0" lang="en-US" sz="4800" spc="-1" strike="noStrike">
              <a:solidFill>
                <a:srgbClr val="000000"/>
              </a:solidFill>
              <a:latin typeface="Corbel"/>
            </a:endParaRPr>
          </a:p>
        </p:txBody>
      </p:sp>
      <p:sp>
        <p:nvSpPr>
          <p:cNvPr id="50" name="PlaceHolder 2"/>
          <p:cNvSpPr>
            <a:spLocks noGrp="1"/>
          </p:cNvSpPr>
          <p:nvPr>
            <p:ph/>
          </p:nvPr>
        </p:nvSpPr>
        <p:spPr>
          <a:xfrm>
            <a:off x="491760" y="2626200"/>
            <a:ext cx="8118360" cy="3243240"/>
          </a:xfrm>
          <a:prstGeom prst="rect">
            <a:avLst/>
          </a:prstGeom>
          <a:noFill/>
          <a:ln w="0">
            <a:noFill/>
          </a:ln>
        </p:spPr>
        <p:txBody>
          <a:bodyPr anchor="t">
            <a:noAutofit/>
          </a:bodyPr>
          <a:p>
            <a:pPr marL="34200">
              <a:lnSpc>
                <a:spcPct val="90000"/>
              </a:lnSpc>
              <a:spcBef>
                <a:spcPts val="1001"/>
              </a:spcBef>
              <a:buNone/>
              <a:tabLst>
                <a:tab algn="l" pos="0"/>
              </a:tabLst>
            </a:pPr>
            <a:r>
              <a:rPr b="0" lang="en-US" sz="3200" spc="-1" strike="noStrike">
                <a:solidFill>
                  <a:srgbClr val="002060"/>
                </a:solidFill>
                <a:latin typeface="Calibri"/>
                <a:ea typeface="Calibri"/>
              </a:rPr>
              <a:t>Abington Quarterly Meeting </a:t>
            </a: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Communications Coordinator</a:t>
            </a:r>
            <a:endParaRPr b="0" lang="en-US" sz="3200" spc="-1" strike="noStrike">
              <a:solidFill>
                <a:srgbClr val="a6b727"/>
              </a:solidFill>
              <a:latin typeface="Corbel"/>
            </a:endParaRPr>
          </a:p>
          <a:p>
            <a:pPr marL="34200">
              <a:lnSpc>
                <a:spcPct val="90000"/>
              </a:lnSpc>
              <a:spcBef>
                <a:spcPts val="1001"/>
              </a:spcBef>
              <a:buNone/>
              <a:tabLst>
                <a:tab algn="l" pos="0"/>
              </a:tabLst>
            </a:pP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L. Lanza</a:t>
            </a: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AbingtonQtrCommunications@gmail.com</a:t>
            </a: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215. 990-3196</a:t>
            </a:r>
            <a:endParaRPr b="0" lang="en-US" sz="3200" spc="-1" strike="noStrike">
              <a:solidFill>
                <a:srgbClr val="a6b727"/>
              </a:solidFill>
              <a:latin typeface="Corbel"/>
            </a:endParaRPr>
          </a:p>
          <a:p>
            <a:pPr marL="34200" algn="ctr">
              <a:lnSpc>
                <a:spcPct val="90000"/>
              </a:lnSpc>
              <a:spcBef>
                <a:spcPts val="1001"/>
              </a:spcBef>
              <a:buNone/>
              <a:tabLst>
                <a:tab algn="l" pos="0"/>
              </a:tabLst>
            </a:pPr>
            <a:endParaRPr b="0" lang="en-US" sz="3200" spc="-1" strike="noStrike">
              <a:solidFill>
                <a:srgbClr val="a6b727"/>
              </a:solidFill>
              <a:latin typeface="Corbel"/>
            </a:endParaRPr>
          </a:p>
        </p:txBody>
      </p:sp>
      <p:pic>
        <p:nvPicPr>
          <p:cNvPr id="51" name="Picture 13" descr="A painting of a person sitting in a chair&#10;&#10;Description automatically generated"/>
          <p:cNvPicPr/>
          <p:nvPr/>
        </p:nvPicPr>
        <p:blipFill>
          <a:blip r:embed="rId1"/>
          <a:stretch/>
        </p:blipFill>
        <p:spPr>
          <a:xfrm>
            <a:off x="5669280" y="1884240"/>
            <a:ext cx="3078000" cy="29469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75" name="PlaceHolder 1"/>
          <p:cNvSpPr>
            <a:spLocks noGrp="1"/>
          </p:cNvSpPr>
          <p:nvPr>
            <p:ph type="title"/>
          </p:nvPr>
        </p:nvSpPr>
        <p:spPr>
          <a:xfrm>
            <a:off x="974520" y="644400"/>
            <a:ext cx="7194240" cy="1080360"/>
          </a:xfrm>
          <a:prstGeom prst="rect">
            <a:avLst/>
          </a:prstGeom>
          <a:noFill/>
          <a:ln w="0">
            <a:noFill/>
          </a:ln>
        </p:spPr>
        <p:txBody>
          <a:bodyPr anchor="ctr">
            <a:normAutofit fontScale="95000"/>
          </a:bodyPr>
          <a:p>
            <a:pPr algn="ctr">
              <a:lnSpc>
                <a:spcPct val="90000"/>
              </a:lnSpc>
              <a:buNone/>
            </a:pPr>
            <a:r>
              <a:rPr b="0" lang="en-US" sz="4000" spc="-1" strike="noStrike">
                <a:solidFill>
                  <a:srgbClr val="002060"/>
                </a:solidFill>
                <a:latin typeface="Corbel"/>
              </a:rPr>
              <a:t>Try Looking Through Others’ Eyes</a:t>
            </a:r>
            <a:endParaRPr b="0" lang="en-US" sz="4000" spc="-1" strike="noStrike">
              <a:solidFill>
                <a:srgbClr val="000000"/>
              </a:solidFill>
              <a:latin typeface="Corbel"/>
            </a:endParaRPr>
          </a:p>
        </p:txBody>
      </p:sp>
      <p:sp>
        <p:nvSpPr>
          <p:cNvPr id="76" name="PlaceHolder 2"/>
          <p:cNvSpPr>
            <a:spLocks noGrp="1"/>
          </p:cNvSpPr>
          <p:nvPr>
            <p:ph/>
          </p:nvPr>
        </p:nvSpPr>
        <p:spPr>
          <a:xfrm>
            <a:off x="869760" y="1801080"/>
            <a:ext cx="7404120" cy="4038120"/>
          </a:xfrm>
          <a:prstGeom prst="rect">
            <a:avLst/>
          </a:prstGeom>
          <a:noFill/>
          <a:ln w="0">
            <a:noFill/>
          </a:ln>
        </p:spPr>
        <p:txBody>
          <a:bodyPr anchor="t">
            <a:normAutofit fontScale="66000"/>
          </a:bodyPr>
          <a:p>
            <a:pPr marL="171360" indent="-137160">
              <a:lnSpc>
                <a:spcPct val="90000"/>
              </a:lnSpc>
              <a:spcBef>
                <a:spcPts val="1001"/>
              </a:spcBef>
              <a:buClr>
                <a:srgbClr val="a6b727"/>
              </a:buClr>
              <a:buSzPct val="80000"/>
              <a:buFont typeface="Corbel"/>
              <a:buChar char="•"/>
            </a:pPr>
            <a:r>
              <a:rPr b="1" lang="en-US" sz="2300" spc="-1" strike="noStrike">
                <a:solidFill>
                  <a:srgbClr val="41319f"/>
                </a:solidFill>
                <a:latin typeface="Corbel"/>
              </a:rPr>
              <a:t>Visit your meeting as if you were new. </a:t>
            </a: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300" spc="-1" strike="noStrike">
                <a:solidFill>
                  <a:srgbClr val="41319f"/>
                </a:solidFill>
                <a:latin typeface="Corbel"/>
              </a:rPr>
              <a:t>Look at your signage, is it clear where to go?  </a:t>
            </a:r>
            <a:br>
              <a:rPr sz="2300"/>
            </a:br>
            <a:r>
              <a:rPr b="0" lang="en-US" sz="2300" spc="-1" strike="noStrike">
                <a:solidFill>
                  <a:srgbClr val="41319f"/>
                </a:solidFill>
                <a:latin typeface="Corbel"/>
              </a:rPr>
              <a:t>Did anyone greet you or was anyone actively looking to welcome new people?</a:t>
            </a: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300" spc="-1" strike="noStrike">
                <a:solidFill>
                  <a:srgbClr val="41319f"/>
                </a:solidFill>
                <a:latin typeface="Corbel"/>
              </a:rPr>
              <a:t>Did they stay a few minutes after MFW started to catch first timers who might be late?</a:t>
            </a: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300" spc="-1" strike="noStrike">
                <a:solidFill>
                  <a:srgbClr val="41319f"/>
                </a:solidFill>
                <a:latin typeface="Corbel"/>
              </a:rPr>
              <a:t>Is there a guest book and is it visible so visitors can easily see it? If so – how does the meeting use the information? Does anyone actually reach out to newcomers?</a:t>
            </a: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300" spc="-1" strike="noStrike">
                <a:solidFill>
                  <a:srgbClr val="41319f"/>
                </a:solidFill>
                <a:latin typeface="Corbel"/>
              </a:rPr>
              <a:t>Was there a social hour / hospitality / tea table  after MFW? </a:t>
            </a: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300" spc="-1" strike="noStrike">
                <a:solidFill>
                  <a:srgbClr val="41319f"/>
                </a:solidFill>
                <a:latin typeface="Corbel"/>
              </a:rPr>
              <a:t>Do you think people would feel welcomed and at ease at the meeting?</a:t>
            </a:r>
            <a:endParaRPr b="0" lang="en-US" sz="2300" spc="-1" strike="noStrike">
              <a:solidFill>
                <a:srgbClr val="a6b727"/>
              </a:solidFill>
              <a:latin typeface="Corbel"/>
            </a:endParaRPr>
          </a:p>
          <a:p>
            <a:pPr>
              <a:lnSpc>
                <a:spcPct val="90000"/>
              </a:lnSpc>
              <a:spcBef>
                <a:spcPts val="1001"/>
              </a:spcBef>
              <a:buNone/>
            </a:pP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1" lang="en-US" sz="2300" spc="-1" strike="noStrike">
                <a:solidFill>
                  <a:srgbClr val="41319f"/>
                </a:solidFill>
                <a:latin typeface="Corbel"/>
              </a:rPr>
              <a:t>Try new things. Be open </a:t>
            </a:r>
            <a:r>
              <a:rPr b="0" lang="en-US" sz="2300" spc="-1" strike="noStrike">
                <a:solidFill>
                  <a:srgbClr val="41319f"/>
                </a:solidFill>
                <a:latin typeface="Corbel"/>
              </a:rPr>
              <a:t>to seeing where the old ways are not always serving the goals of inreach and outreach. </a:t>
            </a: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300" spc="-1" strike="noStrike">
                <a:solidFill>
                  <a:srgbClr val="41319f"/>
                </a:solidFill>
                <a:latin typeface="Corbel"/>
              </a:rPr>
              <a:t>Don’t assume something failed – there is always  something to learn from each effort. Something that didn't work before might be perfect now.</a:t>
            </a:r>
            <a:endParaRPr b="0" lang="en-US" sz="23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1" lang="en-US" sz="2300" spc="-1" strike="noStrike">
                <a:solidFill>
                  <a:srgbClr val="41319f"/>
                </a:solidFill>
                <a:latin typeface="Corbel"/>
              </a:rPr>
              <a:t>Take a meeting inventory – look for where there is joy and use that to feed the spirit</a:t>
            </a:r>
            <a:r>
              <a:rPr b="0" lang="en-US" sz="2300" spc="-1" strike="noStrike">
                <a:solidFill>
                  <a:srgbClr val="41319f"/>
                </a:solidFill>
                <a:latin typeface="Corbel"/>
              </a:rPr>
              <a:t>. A joyful meeting is very attractive! </a:t>
            </a:r>
            <a:endParaRPr b="0" lang="en-US" sz="2300" spc="-1" strike="noStrike">
              <a:solidFill>
                <a:srgbClr val="a6b727"/>
              </a:solidFill>
              <a:latin typeface="Corbel"/>
            </a:endParaRPr>
          </a:p>
          <a:p>
            <a:pPr marL="34200">
              <a:lnSpc>
                <a:spcPct val="90000"/>
              </a:lnSpc>
              <a:spcBef>
                <a:spcPts val="1001"/>
              </a:spcBef>
              <a:buNone/>
              <a:tabLst>
                <a:tab algn="l" pos="0"/>
              </a:tabLst>
            </a:pPr>
            <a:endParaRPr b="0" lang="en-US" sz="2300" spc="-1" strike="noStrike">
              <a:solidFill>
                <a:srgbClr val="a6b727"/>
              </a:solidFill>
              <a:latin typeface="Corbel"/>
            </a:endParaRPr>
          </a:p>
          <a:p>
            <a:pPr marL="34200">
              <a:lnSpc>
                <a:spcPct val="90000"/>
              </a:lnSpc>
              <a:spcBef>
                <a:spcPts val="1001"/>
              </a:spcBef>
              <a:buNone/>
              <a:tabLst>
                <a:tab algn="l" pos="0"/>
              </a:tabLst>
            </a:pPr>
            <a:endParaRPr b="0" lang="en-US" sz="2000" spc="-1" strike="noStrike">
              <a:solidFill>
                <a:srgbClr val="a6b727"/>
              </a:solidFill>
              <a:latin typeface="Corbe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77" name="PlaceHolder 1"/>
          <p:cNvSpPr>
            <a:spLocks noGrp="1"/>
          </p:cNvSpPr>
          <p:nvPr>
            <p:ph/>
          </p:nvPr>
        </p:nvSpPr>
        <p:spPr>
          <a:xfrm>
            <a:off x="873000" y="550800"/>
            <a:ext cx="3304080" cy="5756040"/>
          </a:xfrm>
          <a:prstGeom prst="rect">
            <a:avLst/>
          </a:prstGeom>
          <a:noFill/>
          <a:ln w="0">
            <a:noFill/>
          </a:ln>
        </p:spPr>
        <p:txBody>
          <a:bodyPr anchor="t">
            <a:normAutofit fontScale="25000"/>
          </a:bodyPr>
          <a:p>
            <a:pPr marL="34200" algn="ctr">
              <a:lnSpc>
                <a:spcPct val="90000"/>
              </a:lnSpc>
              <a:spcBef>
                <a:spcPts val="1001"/>
              </a:spcBef>
              <a:buNone/>
              <a:tabLst>
                <a:tab algn="l" pos="0"/>
              </a:tabLst>
            </a:pPr>
            <a:r>
              <a:rPr b="1" lang="en-US" sz="6400" spc="-1" strike="noStrike">
                <a:solidFill>
                  <a:srgbClr val="41319f"/>
                </a:solidFill>
                <a:latin typeface="Arial"/>
              </a:rPr>
              <a:t>This Little Light of Mine</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Accompanied / co-led by Carl Baron of Gwynedd Friends!</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Wingdings"/>
              </a:rPr>
              <a:t></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1</a:t>
            </a:r>
            <a:endParaRPr b="0" lang="en-US" sz="6400" spc="-1" strike="noStrike">
              <a:solidFill>
                <a:srgbClr val="a6b727"/>
              </a:solidFill>
              <a:latin typeface="Corbel"/>
            </a:endParaRPr>
          </a:p>
          <a:p>
            <a:pPr marL="205920" algn="ctr">
              <a:lnSpc>
                <a:spcPct val="90000"/>
              </a:lnSpc>
              <a:spcBef>
                <a:spcPts val="150"/>
              </a:spcBef>
              <a:spcAft>
                <a:spcPts val="300"/>
              </a:spcAft>
              <a:buNone/>
              <a:tabLst>
                <a:tab algn="l" pos="0"/>
              </a:tabLst>
            </a:pPr>
            <a:r>
              <a:rPr b="0" lang="en-US" sz="6400" spc="-1" strike="noStrike">
                <a:solidFill>
                  <a:srgbClr val="41319f"/>
                </a:solidFill>
                <a:latin typeface="Arial"/>
              </a:rPr>
              <a:t>This little light of mine </a:t>
            </a:r>
            <a:endParaRPr b="0" lang="en-US" sz="6400" spc="-1" strike="noStrike">
              <a:solidFill>
                <a:srgbClr val="a6b727"/>
              </a:solidFill>
              <a:latin typeface="Corbel"/>
            </a:endParaRPr>
          </a:p>
          <a:p>
            <a:pPr marL="205920" algn="ctr">
              <a:lnSpc>
                <a:spcPct val="90000"/>
              </a:lnSpc>
              <a:spcBef>
                <a:spcPts val="150"/>
              </a:spcBef>
              <a:spcAft>
                <a:spcPts val="300"/>
              </a:spcAft>
              <a:buNone/>
              <a:tabLst>
                <a:tab algn="l" pos="0"/>
              </a:tabLst>
            </a:pPr>
            <a:r>
              <a:rPr b="0" lang="en-US" sz="6400" spc="-1" strike="noStrike">
                <a:solidFill>
                  <a:srgbClr val="41319f"/>
                </a:solidFill>
                <a:latin typeface="Arial"/>
              </a:rPr>
              <a:t>I’m going to let it shine </a:t>
            </a:r>
            <a:endParaRPr b="0" lang="en-US" sz="6400" spc="-1" strike="noStrike">
              <a:solidFill>
                <a:srgbClr val="a6b727"/>
              </a:solidFill>
              <a:latin typeface="Corbel"/>
            </a:endParaRPr>
          </a:p>
          <a:p>
            <a:pPr marL="205920" algn="ctr">
              <a:lnSpc>
                <a:spcPct val="90000"/>
              </a:lnSpc>
              <a:spcBef>
                <a:spcPts val="150"/>
              </a:spcBef>
              <a:spcAft>
                <a:spcPts val="300"/>
              </a:spcAft>
              <a:buNone/>
              <a:tabLst>
                <a:tab algn="l" pos="0"/>
              </a:tabLst>
            </a:pPr>
            <a:r>
              <a:rPr b="0" lang="en-US" sz="6400" spc="-1" strike="noStrike">
                <a:solidFill>
                  <a:srgbClr val="41319f"/>
                </a:solidFill>
                <a:latin typeface="Arial"/>
              </a:rPr>
              <a:t>Oh, this little light of mine </a:t>
            </a:r>
            <a:endParaRPr b="0" lang="en-US" sz="6400" spc="-1" strike="noStrike">
              <a:solidFill>
                <a:srgbClr val="a6b727"/>
              </a:solidFill>
              <a:latin typeface="Corbel"/>
            </a:endParaRPr>
          </a:p>
          <a:p>
            <a:pPr marL="205920" algn="ctr">
              <a:lnSpc>
                <a:spcPct val="90000"/>
              </a:lnSpc>
              <a:spcBef>
                <a:spcPts val="150"/>
              </a:spcBef>
              <a:spcAft>
                <a:spcPts val="300"/>
              </a:spcAft>
              <a:buNone/>
              <a:tabLst>
                <a:tab algn="l" pos="0"/>
              </a:tabLst>
            </a:pPr>
            <a:r>
              <a:rPr b="0" lang="en-US" sz="6400" spc="-1" strike="noStrike">
                <a:solidFill>
                  <a:srgbClr val="41319f"/>
                </a:solidFill>
                <a:latin typeface="Arial"/>
              </a:rPr>
              <a:t>I’m going to let it shine</a:t>
            </a:r>
            <a:endParaRPr b="0" lang="en-US" sz="6400" spc="-1" strike="noStrike">
              <a:solidFill>
                <a:srgbClr val="a6b727"/>
              </a:solidFill>
              <a:latin typeface="Corbel"/>
            </a:endParaRPr>
          </a:p>
          <a:p>
            <a:pPr marL="411480" algn="ctr">
              <a:lnSpc>
                <a:spcPct val="90000"/>
              </a:lnSpc>
              <a:spcBef>
                <a:spcPts val="150"/>
              </a:spcBef>
              <a:spcAft>
                <a:spcPts val="300"/>
              </a:spcAft>
              <a:buNone/>
              <a:tabLst>
                <a:tab algn="l" pos="0"/>
              </a:tabLst>
            </a:pPr>
            <a:r>
              <a:rPr b="0" lang="en-US" sz="6400" spc="-1" strike="noStrike">
                <a:solidFill>
                  <a:srgbClr val="41319f"/>
                </a:solidFill>
                <a:latin typeface="Arial"/>
              </a:rPr>
              <a:t>This little light of mine I’m going to let it shine</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Let it shine, let it shine, let it shine</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Wingdings"/>
              </a:rPr>
              <a:t></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2</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Everywhere I go </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I’m going to let it shine</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Everywhere we /I go </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We’re / I’m going to let it shine</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Everywhere we go </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We’re going to let it shine</a:t>
            </a:r>
            <a:endParaRPr b="0" lang="en-US" sz="6400" spc="-1" strike="noStrike">
              <a:solidFill>
                <a:srgbClr val="a6b727"/>
              </a:solidFill>
              <a:latin typeface="Corbel"/>
            </a:endParaRPr>
          </a:p>
          <a:p>
            <a:pPr marL="34200" algn="ctr">
              <a:lnSpc>
                <a:spcPct val="90000"/>
              </a:lnSpc>
              <a:spcBef>
                <a:spcPts val="1001"/>
              </a:spcBef>
              <a:buNone/>
              <a:tabLst>
                <a:tab algn="l" pos="0"/>
              </a:tabLst>
            </a:pPr>
            <a:r>
              <a:rPr b="0" lang="en-US" sz="6400" spc="-1" strike="noStrike">
                <a:solidFill>
                  <a:srgbClr val="41319f"/>
                </a:solidFill>
                <a:latin typeface="Arial"/>
              </a:rPr>
              <a:t>Let it shine, let it shine, let it shine</a:t>
            </a:r>
            <a:endParaRPr b="0" lang="en-US" sz="6400" spc="-1" strike="noStrike">
              <a:solidFill>
                <a:srgbClr val="a6b727"/>
              </a:solidFill>
              <a:latin typeface="Corbel"/>
            </a:endParaRPr>
          </a:p>
          <a:p>
            <a:pPr marL="34200" algn="ctr">
              <a:lnSpc>
                <a:spcPct val="90000"/>
              </a:lnSpc>
              <a:spcBef>
                <a:spcPts val="1001"/>
              </a:spcBef>
              <a:buNone/>
              <a:tabLst>
                <a:tab algn="l" pos="0"/>
              </a:tabLst>
            </a:pPr>
            <a:endParaRPr b="0" lang="en-US" sz="6400" spc="-1" strike="noStrike">
              <a:solidFill>
                <a:srgbClr val="a6b727"/>
              </a:solidFill>
              <a:latin typeface="Corbel"/>
            </a:endParaRPr>
          </a:p>
          <a:p>
            <a:pPr marL="34200" algn="ctr">
              <a:lnSpc>
                <a:spcPct val="90000"/>
              </a:lnSpc>
              <a:spcBef>
                <a:spcPts val="1001"/>
              </a:spcBef>
              <a:buNone/>
              <a:tabLst>
                <a:tab algn="l" pos="0"/>
              </a:tabLst>
            </a:pPr>
            <a:endParaRPr b="0" lang="en-US" sz="6400" spc="-1" strike="noStrike">
              <a:solidFill>
                <a:srgbClr val="a6b727"/>
              </a:solidFill>
              <a:latin typeface="Corbel"/>
            </a:endParaRPr>
          </a:p>
          <a:p>
            <a:pPr marL="34200" algn="ctr">
              <a:lnSpc>
                <a:spcPct val="90000"/>
              </a:lnSpc>
              <a:spcBef>
                <a:spcPts val="1001"/>
              </a:spcBef>
              <a:buNone/>
              <a:tabLst>
                <a:tab algn="l" pos="0"/>
              </a:tabLst>
            </a:pPr>
            <a:endParaRPr b="0" lang="en-US" sz="6400" spc="-1" strike="noStrike">
              <a:solidFill>
                <a:srgbClr val="a6b727"/>
              </a:solidFill>
              <a:latin typeface="Corbel"/>
            </a:endParaRPr>
          </a:p>
          <a:p>
            <a:pPr marL="34200">
              <a:lnSpc>
                <a:spcPct val="90000"/>
              </a:lnSpc>
              <a:spcBef>
                <a:spcPts val="1001"/>
              </a:spcBef>
              <a:buNone/>
              <a:tabLst>
                <a:tab algn="l" pos="0"/>
              </a:tabLst>
            </a:pPr>
            <a:endParaRPr b="0" lang="en-US" sz="2000" spc="-1" strike="noStrike">
              <a:solidFill>
                <a:srgbClr val="a6b727"/>
              </a:solidFill>
              <a:latin typeface="Corbel"/>
            </a:endParaRPr>
          </a:p>
        </p:txBody>
      </p:sp>
      <p:sp>
        <p:nvSpPr>
          <p:cNvPr id="78" name="Content Placeholder 7"/>
          <p:cNvSpPr/>
          <p:nvPr/>
        </p:nvSpPr>
        <p:spPr>
          <a:xfrm>
            <a:off x="4880520" y="436320"/>
            <a:ext cx="3736800" cy="5756040"/>
          </a:xfrm>
          <a:prstGeom prst="rect">
            <a:avLst/>
          </a:prstGeom>
          <a:noFill/>
          <a:ln w="0">
            <a:noFill/>
          </a:ln>
        </p:spPr>
        <p:style>
          <a:lnRef idx="0"/>
          <a:fillRef idx="0"/>
          <a:effectRef idx="0"/>
          <a:fontRef idx="minor"/>
        </p:style>
        <p:txBody>
          <a:bodyPr anchor="t">
            <a:normAutofit fontScale="28000"/>
          </a:bodyPr>
          <a:p>
            <a:pPr marL="34200" algn="ctr">
              <a:lnSpc>
                <a:spcPct val="90000"/>
              </a:lnSpc>
              <a:spcBef>
                <a:spcPts val="1001"/>
              </a:spcBef>
              <a:buNone/>
              <a:tabLst>
                <a:tab algn="l" pos="0"/>
              </a:tabLst>
            </a:pPr>
            <a:r>
              <a:rPr b="0" lang="en-US" sz="6400" spc="-1" strike="noStrike">
                <a:solidFill>
                  <a:srgbClr val="41319f"/>
                </a:solidFill>
                <a:latin typeface="Wingdings"/>
              </a:rPr>
              <a:t></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3</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Hide it under a bushel? No!</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I’m going to let it shine </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Hide it under a bushel? No! </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We’re going to let it shine</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Hide it under a bushel? No! </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We’re going to let it shine</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Let it shine, all the time, let it shine.</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Wingdings"/>
              </a:rPr>
              <a:t></a:t>
            </a:r>
            <a:endParaRPr b="0" lang="en-US" sz="6400" spc="-1" strike="noStrike">
              <a:latin typeface="Arial"/>
            </a:endParaRPr>
          </a:p>
          <a:p>
            <a:pPr marL="34200" algn="ctr">
              <a:lnSpc>
                <a:spcPct val="90000"/>
              </a:lnSpc>
              <a:spcBef>
                <a:spcPts val="1001"/>
              </a:spcBef>
              <a:buNone/>
              <a:tabLst>
                <a:tab algn="l" pos="0"/>
              </a:tabLst>
            </a:pPr>
            <a:r>
              <a:rPr b="0" i="1" lang="en-US" sz="6400" spc="-1" strike="noStrike">
                <a:solidFill>
                  <a:srgbClr val="41319f"/>
                </a:solidFill>
                <a:latin typeface="Arial"/>
              </a:rPr>
              <a:t>Last time folks!</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4</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This little light of mine </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We’re / I’m going to let it shine</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Oh, this little light of mine </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We’re / I’m going to let it shine</a:t>
            </a:r>
            <a:endParaRPr b="0" lang="en-US" sz="6400" spc="-1" strike="noStrike">
              <a:latin typeface="Arial"/>
            </a:endParaRPr>
          </a:p>
          <a:p>
            <a:pPr marL="34200" algn="ctr">
              <a:lnSpc>
                <a:spcPct val="90000"/>
              </a:lnSpc>
              <a:spcBef>
                <a:spcPts val="1001"/>
              </a:spcBef>
              <a:buNone/>
              <a:tabLst>
                <a:tab algn="l" pos="0"/>
              </a:tabLst>
            </a:pPr>
            <a:endParaRPr b="0" lang="en-US" sz="32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This little light of mine </a:t>
            </a:r>
            <a:endParaRPr b="0" lang="en-US" sz="6400" spc="-1" strike="noStrike">
              <a:latin typeface="Arial"/>
            </a:endParaRPr>
          </a:p>
          <a:p>
            <a:pPr marL="34200" algn="ctr">
              <a:lnSpc>
                <a:spcPct val="90000"/>
              </a:lnSpc>
              <a:spcBef>
                <a:spcPts val="1001"/>
              </a:spcBef>
              <a:buNone/>
              <a:tabLst>
                <a:tab algn="l" pos="0"/>
              </a:tabLst>
            </a:pPr>
            <a:r>
              <a:rPr b="0" lang="en-US" sz="6400" spc="-1" strike="noStrike">
                <a:solidFill>
                  <a:srgbClr val="41319f"/>
                </a:solidFill>
                <a:latin typeface="Arial"/>
              </a:rPr>
              <a:t>We’re / I’m going to let it shine</a:t>
            </a:r>
            <a:endParaRPr b="0" lang="en-US" sz="6400" spc="-1" strike="noStrike">
              <a:latin typeface="Arial"/>
            </a:endParaRPr>
          </a:p>
          <a:p>
            <a:pPr marL="205920" algn="ctr">
              <a:lnSpc>
                <a:spcPct val="90000"/>
              </a:lnSpc>
              <a:spcBef>
                <a:spcPts val="150"/>
              </a:spcBef>
              <a:spcAft>
                <a:spcPts val="300"/>
              </a:spcAft>
              <a:buNone/>
              <a:tabLst>
                <a:tab algn="l" pos="0"/>
              </a:tabLst>
            </a:pPr>
            <a:r>
              <a:rPr b="0" lang="en-US" sz="6400" spc="-1" strike="noStrike">
                <a:solidFill>
                  <a:srgbClr val="41319f"/>
                </a:solidFill>
                <a:latin typeface="Arial"/>
              </a:rPr>
              <a:t>Let it shine, let it shine, let it shine</a:t>
            </a:r>
            <a:endParaRPr b="0" lang="en-US" sz="6400" spc="-1" strike="noStrike">
              <a:latin typeface="Arial"/>
            </a:endParaRPr>
          </a:p>
          <a:p>
            <a:pPr marL="34200">
              <a:lnSpc>
                <a:spcPct val="90000"/>
              </a:lnSpc>
              <a:spcBef>
                <a:spcPts val="1001"/>
              </a:spcBef>
              <a:buNone/>
              <a:tabLst>
                <a:tab algn="l" pos="0"/>
              </a:tabLst>
            </a:pP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79" name="Group 2"/>
          <p:cNvGrpSpPr/>
          <p:nvPr/>
        </p:nvGrpSpPr>
        <p:grpSpPr>
          <a:xfrm>
            <a:off x="211320" y="178920"/>
            <a:ext cx="8537040" cy="6122520"/>
            <a:chOff x="211320" y="178920"/>
            <a:chExt cx="8537040" cy="6122520"/>
          </a:xfrm>
        </p:grpSpPr>
        <p:sp>
          <p:nvSpPr>
            <p:cNvPr id="80" name="Freeform: Shape 3"/>
            <p:cNvSpPr/>
            <p:nvPr/>
          </p:nvSpPr>
          <p:spPr>
            <a:xfrm>
              <a:off x="686160" y="178920"/>
              <a:ext cx="8062200" cy="989640"/>
            </a:xfrm>
            <a:custGeom>
              <a:avLst/>
              <a:gdLst/>
              <a:ahLst/>
              <a:rect l="l" t="t" r="r" b="b"/>
              <a:pathLst>
                <a:path w="2195374" h="998237">
                  <a:moveTo>
                    <a:pt x="0" y="99824"/>
                  </a:moveTo>
                  <a:cubicBezTo>
                    <a:pt x="0" y="44693"/>
                    <a:pt x="44693" y="0"/>
                    <a:pt x="99824" y="0"/>
                  </a:cubicBezTo>
                  <a:lnTo>
                    <a:pt x="2095550" y="0"/>
                  </a:lnTo>
                  <a:cubicBezTo>
                    <a:pt x="2150681" y="0"/>
                    <a:pt x="2195374" y="44693"/>
                    <a:pt x="2195374" y="99824"/>
                  </a:cubicBezTo>
                  <a:lnTo>
                    <a:pt x="2195374" y="898413"/>
                  </a:lnTo>
                  <a:cubicBezTo>
                    <a:pt x="2195374" y="953544"/>
                    <a:pt x="2150681" y="998237"/>
                    <a:pt x="2095550" y="998237"/>
                  </a:cubicBezTo>
                  <a:lnTo>
                    <a:pt x="99824" y="998237"/>
                  </a:lnTo>
                  <a:cubicBezTo>
                    <a:pt x="44693" y="998237"/>
                    <a:pt x="0" y="953544"/>
                    <a:pt x="0" y="898413"/>
                  </a:cubicBezTo>
                  <a:lnTo>
                    <a:pt x="0" y="99824"/>
                  </a:lnTo>
                  <a:close/>
                </a:path>
              </a:pathLst>
            </a:custGeom>
            <a:solidFill>
              <a:srgbClr val="ffffff"/>
            </a:solidFill>
            <a:ln>
              <a:solidFill>
                <a:srgbClr val="43349c"/>
              </a:solidFill>
              <a:round/>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p:style>
          <p:txBody>
            <a:bodyPr numCol="1" spcCol="1440" lIns="120600" rIns="120600" tIns="120600" bIns="120600" anchor="ctr">
              <a:noAutofit/>
            </a:bodyPr>
            <a:p>
              <a:pPr algn="ctr">
                <a:lnSpc>
                  <a:spcPct val="90000"/>
                </a:lnSpc>
                <a:spcAft>
                  <a:spcPts val="839"/>
                </a:spcAft>
                <a:buNone/>
                <a:tabLst>
                  <a:tab algn="l" pos="0"/>
                </a:tabLst>
              </a:pPr>
              <a:r>
                <a:rPr b="1" lang="en-US" sz="2400" spc="-1" strike="noStrike">
                  <a:solidFill>
                    <a:srgbClr val="000000"/>
                  </a:solidFill>
                  <a:latin typeface="Corbel"/>
                </a:rPr>
                <a:t> </a:t>
              </a:r>
              <a:r>
                <a:rPr b="1" lang="en-US" sz="2400" spc="-1" strike="noStrike">
                  <a:solidFill>
                    <a:srgbClr val="000000"/>
                  </a:solidFill>
                  <a:latin typeface="Corbel"/>
                </a:rPr>
                <a:t>Build the Capacity of Meetings</a:t>
              </a:r>
              <a:endParaRPr b="0" lang="en-US" sz="2400" spc="-1" strike="noStrike">
                <a:latin typeface="Arial"/>
              </a:endParaRPr>
            </a:p>
            <a:p>
              <a:pPr algn="ctr">
                <a:lnSpc>
                  <a:spcPct val="90000"/>
                </a:lnSpc>
                <a:spcAft>
                  <a:spcPts val="839"/>
                </a:spcAft>
                <a:buNone/>
                <a:tabLst>
                  <a:tab algn="l" pos="0"/>
                </a:tabLst>
              </a:pPr>
              <a:r>
                <a:rPr b="1" lang="en-US" sz="2400" spc="-1" strike="noStrike">
                  <a:solidFill>
                    <a:srgbClr val="000000"/>
                  </a:solidFill>
                  <a:latin typeface="Corbel"/>
                </a:rPr>
                <a:t>Is caring for each other</a:t>
              </a:r>
              <a:endParaRPr b="0" lang="en-US" sz="2400" spc="-1" strike="noStrike">
                <a:latin typeface="Arial"/>
              </a:endParaRPr>
            </a:p>
          </p:txBody>
        </p:sp>
        <p:sp>
          <p:nvSpPr>
            <p:cNvPr id="81" name="Freeform: Shape 5"/>
            <p:cNvSpPr/>
            <p:nvPr/>
          </p:nvSpPr>
          <p:spPr>
            <a:xfrm>
              <a:off x="3650040" y="2617920"/>
              <a:ext cx="4807080" cy="1883880"/>
            </a:xfrm>
            <a:custGeom>
              <a:avLst/>
              <a:gdLst/>
              <a:ahLst/>
              <a:rect l="l" t="t" r="r" b="b"/>
              <a:pathLst>
                <a:path w="2195374" h="399570">
                  <a:moveTo>
                    <a:pt x="0" y="39957"/>
                  </a:moveTo>
                  <a:cubicBezTo>
                    <a:pt x="0" y="17889"/>
                    <a:pt x="17889" y="0"/>
                    <a:pt x="39957" y="0"/>
                  </a:cubicBezTo>
                  <a:lnTo>
                    <a:pt x="2155417" y="0"/>
                  </a:lnTo>
                  <a:cubicBezTo>
                    <a:pt x="2177485" y="0"/>
                    <a:pt x="2195374" y="17889"/>
                    <a:pt x="2195374" y="39957"/>
                  </a:cubicBezTo>
                  <a:lnTo>
                    <a:pt x="2195374" y="359613"/>
                  </a:lnTo>
                  <a:cubicBezTo>
                    <a:pt x="2195374" y="381681"/>
                    <a:pt x="2177485" y="399570"/>
                    <a:pt x="2155417" y="399570"/>
                  </a:cubicBezTo>
                  <a:lnTo>
                    <a:pt x="39957" y="399570"/>
                  </a:lnTo>
                  <a:cubicBezTo>
                    <a:pt x="17889" y="399570"/>
                    <a:pt x="0" y="381681"/>
                    <a:pt x="0" y="359613"/>
                  </a:cubicBezTo>
                  <a:lnTo>
                    <a:pt x="0" y="39957"/>
                  </a:lnTo>
                  <a:close/>
                </a:path>
              </a:pathLst>
            </a:custGeom>
            <a:noFill/>
            <a:ln>
              <a:solidFill>
                <a:srgbClr val="43349c"/>
              </a:solidFill>
              <a:round/>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p:style>
          <p:txBody>
            <a:bodyPr numCol="1" spcCol="1440" lIns="30600" rIns="30600" tIns="30600" bIns="30600" anchor="ctr">
              <a:noAutofit/>
            </a:bodyPr>
            <a:p>
              <a:pPr algn="ctr">
                <a:lnSpc>
                  <a:spcPct val="90000"/>
                </a:lnSpc>
                <a:spcAft>
                  <a:spcPts val="629"/>
                </a:spcAft>
                <a:buNone/>
                <a:tabLst>
                  <a:tab algn="l" pos="0"/>
                </a:tabLst>
              </a:pPr>
              <a:r>
                <a:rPr b="0" lang="en-US" sz="1800" spc="-1" strike="noStrike">
                  <a:solidFill>
                    <a:srgbClr val="000000"/>
                  </a:solidFill>
                  <a:latin typeface="Corbel"/>
                </a:rPr>
                <a:t>Grow existing friends. Identify underutilized Friends in the meeting and </a:t>
              </a:r>
              <a:endParaRPr b="0" lang="en-US" sz="1800" spc="-1" strike="noStrike">
                <a:latin typeface="Arial"/>
              </a:endParaRPr>
            </a:p>
            <a:p>
              <a:pPr algn="ctr">
                <a:lnSpc>
                  <a:spcPct val="90000"/>
                </a:lnSpc>
                <a:spcAft>
                  <a:spcPts val="629"/>
                </a:spcAft>
                <a:buNone/>
                <a:tabLst>
                  <a:tab algn="l" pos="0"/>
                </a:tabLst>
              </a:pPr>
              <a:r>
                <a:rPr b="0" lang="en-US" sz="1800" spc="-1" strike="noStrike">
                  <a:solidFill>
                    <a:srgbClr val="000000"/>
                  </a:solidFill>
                  <a:latin typeface="Corbel"/>
                </a:rPr>
                <a:t>friends who have stopped coming. Reach out. Let them know they are missed. </a:t>
              </a:r>
              <a:endParaRPr b="0" lang="en-US" sz="1800" spc="-1" strike="noStrike">
                <a:latin typeface="Arial"/>
              </a:endParaRPr>
            </a:p>
            <a:p>
              <a:pPr algn="ctr">
                <a:lnSpc>
                  <a:spcPct val="90000"/>
                </a:lnSpc>
                <a:spcAft>
                  <a:spcPts val="629"/>
                </a:spcAft>
                <a:buNone/>
                <a:tabLst>
                  <a:tab algn="l" pos="0"/>
                </a:tabLst>
              </a:pPr>
              <a:r>
                <a:rPr b="0" lang="en-US" sz="1800" spc="-1" strike="noStrike">
                  <a:solidFill>
                    <a:srgbClr val="000000"/>
                  </a:solidFill>
                  <a:latin typeface="Corbel"/>
                </a:rPr>
                <a:t>Take  the time to know them. Then include them.</a:t>
              </a:r>
              <a:endParaRPr b="0" lang="en-US" sz="1800" spc="-1" strike="noStrike">
                <a:latin typeface="Arial"/>
              </a:endParaRPr>
            </a:p>
          </p:txBody>
        </p:sp>
        <p:sp>
          <p:nvSpPr>
            <p:cNvPr id="82" name="Freeform: Shape 7"/>
            <p:cNvSpPr/>
            <p:nvPr/>
          </p:nvSpPr>
          <p:spPr>
            <a:xfrm>
              <a:off x="211320" y="2595960"/>
              <a:ext cx="3331080" cy="994320"/>
            </a:xfrm>
            <a:custGeom>
              <a:avLst/>
              <a:gdLst/>
              <a:ahLst/>
              <a:rect l="l" t="t" r="r" b="b"/>
              <a:pathLst>
                <a:path w="2195374" h="399570">
                  <a:moveTo>
                    <a:pt x="0" y="39957"/>
                  </a:moveTo>
                  <a:cubicBezTo>
                    <a:pt x="0" y="17889"/>
                    <a:pt x="17889" y="0"/>
                    <a:pt x="39957" y="0"/>
                  </a:cubicBezTo>
                  <a:lnTo>
                    <a:pt x="2155417" y="0"/>
                  </a:lnTo>
                  <a:cubicBezTo>
                    <a:pt x="2177485" y="0"/>
                    <a:pt x="2195374" y="17889"/>
                    <a:pt x="2195374" y="39957"/>
                  </a:cubicBezTo>
                  <a:lnTo>
                    <a:pt x="2195374" y="359613"/>
                  </a:lnTo>
                  <a:cubicBezTo>
                    <a:pt x="2195374" y="381681"/>
                    <a:pt x="2177485" y="399570"/>
                    <a:pt x="2155417" y="399570"/>
                  </a:cubicBezTo>
                  <a:lnTo>
                    <a:pt x="39957" y="399570"/>
                  </a:lnTo>
                  <a:cubicBezTo>
                    <a:pt x="17889" y="399570"/>
                    <a:pt x="0" y="381681"/>
                    <a:pt x="0" y="359613"/>
                  </a:cubicBezTo>
                  <a:lnTo>
                    <a:pt x="0" y="39957"/>
                  </a:lnTo>
                  <a:close/>
                </a:path>
              </a:pathLst>
            </a:custGeom>
            <a:noFill/>
            <a:ln>
              <a:solidFill>
                <a:srgbClr val="43349c"/>
              </a:solidFill>
              <a:round/>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p:style>
          <p:txBody>
            <a:bodyPr numCol="1" spcCol="1440" lIns="30600" rIns="30600" tIns="30600" bIns="30600" anchor="ctr">
              <a:noAutofit/>
            </a:bodyPr>
            <a:p>
              <a:pPr algn="ctr">
                <a:lnSpc>
                  <a:spcPct val="90000"/>
                </a:lnSpc>
                <a:spcAft>
                  <a:spcPts val="629"/>
                </a:spcAft>
                <a:buNone/>
                <a:tabLst>
                  <a:tab algn="l" pos="0"/>
                </a:tabLst>
              </a:pPr>
              <a:r>
                <a:rPr b="0" lang="en-US" sz="1800" spc="-1" strike="noStrike">
                  <a:solidFill>
                    <a:srgbClr val="000000"/>
                  </a:solidFill>
                  <a:latin typeface="Corbel"/>
                </a:rPr>
                <a:t>Recognize, thank and support the work of the people who are contributing their time &amp; talent</a:t>
              </a:r>
              <a:endParaRPr b="0" lang="en-US" sz="1800" spc="-1" strike="noStrike">
                <a:latin typeface="Arial"/>
              </a:endParaRPr>
            </a:p>
          </p:txBody>
        </p:sp>
        <p:sp>
          <p:nvSpPr>
            <p:cNvPr id="83" name="Freeform: Shape 11"/>
            <p:cNvSpPr/>
            <p:nvPr/>
          </p:nvSpPr>
          <p:spPr>
            <a:xfrm>
              <a:off x="686160" y="1428840"/>
              <a:ext cx="8062200" cy="906840"/>
            </a:xfrm>
            <a:custGeom>
              <a:avLst/>
              <a:gdLst/>
              <a:ahLst/>
              <a:rect l="l" t="t" r="r" b="b"/>
              <a:pathLst>
                <a:path w="2195374" h="399570">
                  <a:moveTo>
                    <a:pt x="0" y="39957"/>
                  </a:moveTo>
                  <a:cubicBezTo>
                    <a:pt x="0" y="17889"/>
                    <a:pt x="17889" y="0"/>
                    <a:pt x="39957" y="0"/>
                  </a:cubicBezTo>
                  <a:lnTo>
                    <a:pt x="2155417" y="0"/>
                  </a:lnTo>
                  <a:cubicBezTo>
                    <a:pt x="2177485" y="0"/>
                    <a:pt x="2195374" y="17889"/>
                    <a:pt x="2195374" y="39957"/>
                  </a:cubicBezTo>
                  <a:lnTo>
                    <a:pt x="2195374" y="359613"/>
                  </a:lnTo>
                  <a:cubicBezTo>
                    <a:pt x="2195374" y="381681"/>
                    <a:pt x="2177485" y="399570"/>
                    <a:pt x="2155417" y="399570"/>
                  </a:cubicBezTo>
                  <a:lnTo>
                    <a:pt x="39957" y="399570"/>
                  </a:lnTo>
                  <a:cubicBezTo>
                    <a:pt x="17889" y="399570"/>
                    <a:pt x="0" y="381681"/>
                    <a:pt x="0" y="359613"/>
                  </a:cubicBezTo>
                  <a:lnTo>
                    <a:pt x="0" y="39957"/>
                  </a:lnTo>
                  <a:close/>
                </a:path>
              </a:pathLst>
            </a:custGeom>
            <a:solidFill>
              <a:srgbClr val="ffffff"/>
            </a:solidFill>
            <a:ln>
              <a:solidFill>
                <a:srgbClr val="41319f"/>
              </a:solidFill>
              <a:round/>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p:style>
          <p:txBody>
            <a:bodyPr numCol="1" spcCol="1440" lIns="30600" rIns="30600" tIns="30600" bIns="30600" anchor="ctr">
              <a:noAutofit/>
            </a:bodyPr>
            <a:p>
              <a:pPr algn="ctr">
                <a:lnSpc>
                  <a:spcPct val="90000"/>
                </a:lnSpc>
                <a:spcAft>
                  <a:spcPts val="700"/>
                </a:spcAft>
                <a:buNone/>
                <a:tabLst>
                  <a:tab algn="l" pos="0"/>
                </a:tabLst>
              </a:pPr>
              <a:r>
                <a:rPr b="0" lang="en-US" sz="2000" spc="-1" strike="noStrike">
                  <a:solidFill>
                    <a:srgbClr val="000000"/>
                  </a:solidFill>
                  <a:latin typeface="Calibri"/>
                  <a:ea typeface="Calibri"/>
                </a:rPr>
                <a:t>The single most critical thing to do before you start inviting in a lot of people – is to make sure you have the ability to WELCOME them.</a:t>
              </a:r>
              <a:endParaRPr b="0" lang="en-US" sz="2000" spc="-1" strike="noStrike">
                <a:latin typeface="Arial"/>
              </a:endParaRPr>
            </a:p>
          </p:txBody>
        </p:sp>
        <p:sp>
          <p:nvSpPr>
            <p:cNvPr id="84" name="Freeform: Shape 13"/>
            <p:cNvSpPr/>
            <p:nvPr/>
          </p:nvSpPr>
          <p:spPr>
            <a:xfrm>
              <a:off x="211320" y="4628880"/>
              <a:ext cx="6167880" cy="910080"/>
            </a:xfrm>
            <a:custGeom>
              <a:avLst/>
              <a:gdLst/>
              <a:ahLst/>
              <a:rect l="l" t="t" r="r" b="b"/>
              <a:pathLst>
                <a:path w="2195374" h="399570">
                  <a:moveTo>
                    <a:pt x="0" y="39957"/>
                  </a:moveTo>
                  <a:cubicBezTo>
                    <a:pt x="0" y="17889"/>
                    <a:pt x="17889" y="0"/>
                    <a:pt x="39957" y="0"/>
                  </a:cubicBezTo>
                  <a:lnTo>
                    <a:pt x="2155417" y="0"/>
                  </a:lnTo>
                  <a:cubicBezTo>
                    <a:pt x="2177485" y="0"/>
                    <a:pt x="2195374" y="17889"/>
                    <a:pt x="2195374" y="39957"/>
                  </a:cubicBezTo>
                  <a:lnTo>
                    <a:pt x="2195374" y="359613"/>
                  </a:lnTo>
                  <a:cubicBezTo>
                    <a:pt x="2195374" y="381681"/>
                    <a:pt x="2177485" y="399570"/>
                    <a:pt x="2155417" y="399570"/>
                  </a:cubicBezTo>
                  <a:lnTo>
                    <a:pt x="39957" y="399570"/>
                  </a:lnTo>
                  <a:cubicBezTo>
                    <a:pt x="17889" y="399570"/>
                    <a:pt x="0" y="381681"/>
                    <a:pt x="0" y="359613"/>
                  </a:cubicBezTo>
                  <a:lnTo>
                    <a:pt x="0" y="39957"/>
                  </a:lnTo>
                  <a:close/>
                </a:path>
              </a:pathLst>
            </a:custGeom>
            <a:solidFill>
              <a:srgbClr val="ffffff"/>
            </a:solidFill>
            <a:ln>
              <a:solidFill>
                <a:srgbClr val="43349c"/>
              </a:solidFill>
              <a:round/>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p:style>
          <p:txBody>
            <a:bodyPr numCol="1" spcCol="1440" lIns="30600" rIns="30600" tIns="30600" bIns="30600" anchor="ctr">
              <a:noAutofit/>
            </a:bodyPr>
            <a:p>
              <a:pPr algn="ctr">
                <a:lnSpc>
                  <a:spcPct val="90000"/>
                </a:lnSpc>
                <a:spcAft>
                  <a:spcPts val="629"/>
                </a:spcAft>
                <a:buNone/>
                <a:tabLst>
                  <a:tab algn="l" pos="0"/>
                </a:tabLst>
              </a:pPr>
              <a:r>
                <a:rPr b="0" lang="en-US" sz="1800" spc="-1" strike="noStrike">
                  <a:solidFill>
                    <a:srgbClr val="000000"/>
                  </a:solidFill>
                  <a:latin typeface="Corbel"/>
                </a:rPr>
                <a:t>Encourage / welcome inexperienced friends to shadow, be part of a committee. Learn on the job. Let them find what clicks!</a:t>
              </a:r>
              <a:endParaRPr b="0" lang="en-US" sz="1800" spc="-1" strike="noStrike">
                <a:latin typeface="Arial"/>
              </a:endParaRPr>
            </a:p>
          </p:txBody>
        </p:sp>
        <p:sp>
          <p:nvSpPr>
            <p:cNvPr id="85" name="Freeform: Shape 15"/>
            <p:cNvSpPr/>
            <p:nvPr/>
          </p:nvSpPr>
          <p:spPr>
            <a:xfrm>
              <a:off x="1743840" y="5666400"/>
              <a:ext cx="6859080" cy="635040"/>
            </a:xfrm>
            <a:custGeom>
              <a:avLst/>
              <a:gdLst/>
              <a:ahLst/>
              <a:rect l="l" t="t" r="r" b="b"/>
              <a:pathLst>
                <a:path w="2195374" h="399570">
                  <a:moveTo>
                    <a:pt x="0" y="39957"/>
                  </a:moveTo>
                  <a:cubicBezTo>
                    <a:pt x="0" y="17889"/>
                    <a:pt x="17889" y="0"/>
                    <a:pt x="39957" y="0"/>
                  </a:cubicBezTo>
                  <a:lnTo>
                    <a:pt x="2155417" y="0"/>
                  </a:lnTo>
                  <a:cubicBezTo>
                    <a:pt x="2177485" y="0"/>
                    <a:pt x="2195374" y="17889"/>
                    <a:pt x="2195374" y="39957"/>
                  </a:cubicBezTo>
                  <a:lnTo>
                    <a:pt x="2195374" y="359613"/>
                  </a:lnTo>
                  <a:cubicBezTo>
                    <a:pt x="2195374" y="381681"/>
                    <a:pt x="2177485" y="399570"/>
                    <a:pt x="2155417" y="399570"/>
                  </a:cubicBezTo>
                  <a:lnTo>
                    <a:pt x="39957" y="399570"/>
                  </a:lnTo>
                  <a:cubicBezTo>
                    <a:pt x="17889" y="399570"/>
                    <a:pt x="0" y="381681"/>
                    <a:pt x="0" y="359613"/>
                  </a:cubicBezTo>
                  <a:lnTo>
                    <a:pt x="0" y="39957"/>
                  </a:lnTo>
                  <a:close/>
                </a:path>
              </a:pathLst>
            </a:custGeom>
            <a:solidFill>
              <a:srgbClr val="ffffff"/>
            </a:solidFill>
            <a:ln>
              <a:solidFill>
                <a:srgbClr val="41319f"/>
              </a:solidFill>
              <a:round/>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p:style>
          <p:txBody>
            <a:bodyPr numCol="1" spcCol="1440" lIns="30600" rIns="30600" tIns="30600" bIns="30600" anchor="ctr">
              <a:noAutofit/>
            </a:bodyPr>
            <a:p>
              <a:pPr algn="ctr">
                <a:lnSpc>
                  <a:spcPct val="90000"/>
                </a:lnSpc>
                <a:spcAft>
                  <a:spcPts val="700"/>
                </a:spcAft>
                <a:buNone/>
                <a:tabLst>
                  <a:tab algn="l" pos="0"/>
                </a:tabLst>
              </a:pPr>
              <a:r>
                <a:rPr b="0" lang="en-US" sz="2000" spc="-1" strike="noStrike">
                  <a:solidFill>
                    <a:srgbClr val="000000"/>
                  </a:solidFill>
                  <a:latin typeface="Corbel"/>
                </a:rPr>
                <a:t>FINALLY: Be generous with the friends that are showing up  and help them - don’t let them have to figure it out alone.</a:t>
              </a:r>
              <a:endParaRPr b="0" lang="en-US" sz="2000" spc="-1" strike="noStrike">
                <a:latin typeface="Arial"/>
              </a:endParaRPr>
            </a:p>
          </p:txBody>
        </p:sp>
      </p:gr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3349c"/>
        </a:solidFill>
      </p:bgPr>
    </p:bg>
    <p:spTree>
      <p:nvGrpSpPr>
        <p:cNvPr id="1" name=""/>
        <p:cNvGrpSpPr/>
        <p:nvPr/>
      </p:nvGrpSpPr>
      <p:grpSpPr>
        <a:xfrm>
          <a:off x="0" y="0"/>
          <a:ext cx="0" cy="0"/>
          <a:chOff x="0" y="0"/>
          <a:chExt cx="0" cy="0"/>
        </a:xfrm>
      </p:grpSpPr>
      <p:sp>
        <p:nvSpPr>
          <p:cNvPr id="86" name="PlaceHolder 1"/>
          <p:cNvSpPr>
            <a:spLocks noGrp="1"/>
          </p:cNvSpPr>
          <p:nvPr>
            <p:ph type="title"/>
          </p:nvPr>
        </p:nvSpPr>
        <p:spPr>
          <a:xfrm>
            <a:off x="606960" y="2072520"/>
            <a:ext cx="8141760" cy="4445640"/>
          </a:xfrm>
          <a:prstGeom prst="rect">
            <a:avLst/>
          </a:prstGeom>
          <a:noFill/>
          <a:ln w="0">
            <a:noFill/>
          </a:ln>
        </p:spPr>
        <p:txBody>
          <a:bodyPr anchor="ctr">
            <a:normAutofit/>
          </a:bodyPr>
          <a:p>
            <a:pPr>
              <a:lnSpc>
                <a:spcPct val="90000"/>
              </a:lnSpc>
              <a:buNone/>
            </a:pPr>
            <a:r>
              <a:rPr b="0" lang="en-US" sz="4000" spc="-1" strike="noStrike">
                <a:solidFill>
                  <a:srgbClr val="0d0d0d"/>
                </a:solidFill>
                <a:latin typeface="Corbel"/>
              </a:rPr>
              <a:t>LEARNING FROM EACH  OT</a:t>
            </a:r>
            <a:br>
              <a:rPr sz="4000"/>
            </a:br>
            <a:r>
              <a:rPr b="0" lang="en-US" sz="4000" spc="-1" strike="noStrike">
                <a:solidFill>
                  <a:srgbClr val="0d0d0d"/>
                </a:solidFill>
                <a:latin typeface="Corbel"/>
              </a:rPr>
              <a:t>HER</a:t>
            </a:r>
            <a:endParaRPr b="0" lang="en-US" sz="4000" spc="-1" strike="noStrike">
              <a:solidFill>
                <a:srgbClr val="000000"/>
              </a:solidFill>
              <a:latin typeface="Corbel"/>
            </a:endParaRPr>
          </a:p>
        </p:txBody>
      </p:sp>
      <p:sp>
        <p:nvSpPr>
          <p:cNvPr id="87" name="PlaceHolder 2"/>
          <p:cNvSpPr>
            <a:spLocks noGrp="1"/>
          </p:cNvSpPr>
          <p:nvPr>
            <p:ph/>
          </p:nvPr>
        </p:nvSpPr>
        <p:spPr>
          <a:xfrm>
            <a:off x="606960" y="464040"/>
            <a:ext cx="8093160" cy="1426680"/>
          </a:xfrm>
          <a:prstGeom prst="rect">
            <a:avLst/>
          </a:prstGeom>
          <a:noFill/>
          <a:ln w="0">
            <a:noFill/>
          </a:ln>
        </p:spPr>
        <p:txBody>
          <a:bodyPr anchor="t">
            <a:normAutofit/>
          </a:bodyPr>
          <a:p>
            <a:pPr algn="ctr">
              <a:lnSpc>
                <a:spcPct val="115000"/>
              </a:lnSpc>
              <a:buNone/>
              <a:tabLst>
                <a:tab algn="l" pos="0"/>
              </a:tabLst>
            </a:pPr>
            <a:r>
              <a:rPr b="0" lang="en-US" sz="2000" spc="-1" strike="noStrike">
                <a:solidFill>
                  <a:srgbClr val="000000"/>
                </a:solidFill>
                <a:latin typeface="Calibri"/>
                <a:ea typeface="Aptos"/>
              </a:rPr>
              <a:t>The </a:t>
            </a:r>
            <a:r>
              <a:rPr b="1" lang="en-US" sz="2000" spc="-1" strike="noStrike">
                <a:solidFill>
                  <a:srgbClr val="000000"/>
                </a:solidFill>
                <a:latin typeface="Calibri"/>
                <a:ea typeface="Aptos"/>
              </a:rPr>
              <a:t>Abington Quarter Communications Committee</a:t>
            </a:r>
            <a:r>
              <a:rPr b="0" lang="en-US" sz="2000" spc="-1" strike="noStrike">
                <a:solidFill>
                  <a:srgbClr val="000000"/>
                </a:solidFill>
                <a:latin typeface="Calibri"/>
                <a:ea typeface="Aptos"/>
              </a:rPr>
              <a:t> </a:t>
            </a:r>
            <a:r>
              <a:rPr b="0" lang="en-US" sz="1800" spc="-1" strike="noStrike">
                <a:solidFill>
                  <a:srgbClr val="000000"/>
                </a:solidFill>
                <a:latin typeface="Calibri"/>
                <a:ea typeface="Aptos"/>
              </a:rPr>
              <a:t>works collaboratively on learning, developing and implementing the communication, ‘in reach’ and ‘outreach’ tools and strategies that are essential to assuring the future of our Quaker meetings.  </a:t>
            </a:r>
            <a:endParaRPr b="0" lang="en-US" sz="1800" spc="-1" strike="noStrike">
              <a:solidFill>
                <a:srgbClr val="a6b727"/>
              </a:solidFill>
              <a:latin typeface="Corbel"/>
            </a:endParaRPr>
          </a:p>
          <a:p>
            <a:pPr algn="ctr">
              <a:lnSpc>
                <a:spcPct val="115000"/>
              </a:lnSpc>
              <a:buNone/>
              <a:tabLst>
                <a:tab algn="l" pos="0"/>
              </a:tabLst>
            </a:pPr>
            <a:r>
              <a:rPr b="0" lang="en-US" sz="1800" spc="-1" strike="noStrike">
                <a:solidFill>
                  <a:srgbClr val="000000"/>
                </a:solidFill>
                <a:latin typeface="Calibri"/>
                <a:ea typeface="Aptos"/>
              </a:rPr>
              <a:t>Together, we are stronger. </a:t>
            </a:r>
            <a:endParaRPr b="0" lang="en-US" sz="1800" spc="-1" strike="noStrike">
              <a:solidFill>
                <a:srgbClr val="a6b727"/>
              </a:solidFill>
              <a:latin typeface="Corbel"/>
            </a:endParaRPr>
          </a:p>
          <a:p>
            <a:pPr marL="34200" algn="ctr">
              <a:lnSpc>
                <a:spcPct val="90000"/>
              </a:lnSpc>
              <a:spcBef>
                <a:spcPts val="1001"/>
              </a:spcBef>
              <a:buNone/>
              <a:tabLst>
                <a:tab algn="l" pos="0"/>
              </a:tabLst>
            </a:pPr>
            <a:endParaRPr b="0" lang="en-US" sz="2000" spc="-1" strike="noStrike">
              <a:solidFill>
                <a:srgbClr val="a6b727"/>
              </a:solidFill>
              <a:latin typeface="Corbel"/>
            </a:endParaRPr>
          </a:p>
        </p:txBody>
      </p:sp>
      <p:pic>
        <p:nvPicPr>
          <p:cNvPr id="88" name="Picture 5" descr=""/>
          <p:cNvPicPr/>
          <p:nvPr/>
        </p:nvPicPr>
        <p:blipFill>
          <a:blip r:embed="rId1"/>
          <a:stretch/>
        </p:blipFill>
        <p:spPr>
          <a:xfrm>
            <a:off x="0" y="2138760"/>
            <a:ext cx="9143640" cy="3438720"/>
          </a:xfrm>
          <a:prstGeom prst="rect">
            <a:avLst/>
          </a:prstGeom>
          <a:ln w="0">
            <a:noFill/>
          </a:ln>
        </p:spPr>
      </p:pic>
      <p:sp>
        <p:nvSpPr>
          <p:cNvPr id="89" name="TextBox 6"/>
          <p:cNvSpPr/>
          <p:nvPr/>
        </p:nvSpPr>
        <p:spPr>
          <a:xfrm>
            <a:off x="325440" y="5922720"/>
            <a:ext cx="8141760" cy="45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200" spc="-1" strike="noStrike">
                <a:solidFill>
                  <a:srgbClr val="000000"/>
                </a:solidFill>
                <a:latin typeface="Corbel"/>
              </a:rPr>
              <a:t>Screenshot of AQ Communications Committee Trello board. A place filled with ideas, projects, findings, best practices, resources…  Thanks to Carolee Duckworth of Plymouth for incredible notetaking!</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90" name="PlaceHolder 1"/>
          <p:cNvSpPr>
            <a:spLocks noGrp="1"/>
          </p:cNvSpPr>
          <p:nvPr>
            <p:ph type="title"/>
          </p:nvPr>
        </p:nvSpPr>
        <p:spPr>
          <a:xfrm>
            <a:off x="336600" y="1089000"/>
            <a:ext cx="8578440" cy="5006520"/>
          </a:xfrm>
          <a:prstGeom prst="rect">
            <a:avLst/>
          </a:prstGeom>
          <a:noFill/>
          <a:ln w="0">
            <a:noFill/>
          </a:ln>
        </p:spPr>
        <p:txBody>
          <a:bodyPr anchor="ctr">
            <a:normAutofit fontScale="70000"/>
          </a:bodyPr>
          <a:p>
            <a:pPr algn="ctr">
              <a:lnSpc>
                <a:spcPct val="115000"/>
              </a:lnSpc>
              <a:buNone/>
            </a:pPr>
            <a:r>
              <a:rPr b="1" lang="en-US" sz="1800" spc="-1" strike="noStrike">
                <a:solidFill>
                  <a:srgbClr val="0d0d0d"/>
                </a:solidFill>
                <a:latin typeface="Calibri"/>
                <a:ea typeface="Aptos"/>
              </a:rPr>
              <a:t> </a:t>
            </a:r>
            <a:br>
              <a:rPr sz="1800"/>
            </a:br>
            <a:r>
              <a:rPr b="1" lang="en-US" sz="1800" spc="-1" strike="noStrike">
                <a:solidFill>
                  <a:srgbClr val="0d0d0d"/>
                </a:solidFill>
                <a:latin typeface="Calibri"/>
                <a:ea typeface="Aptos"/>
              </a:rPr>
              <a:t>We are expanding and we need you!</a:t>
            </a:r>
            <a:br>
              <a:rPr sz="1800"/>
            </a:br>
            <a:r>
              <a:rPr b="1" lang="en-US" sz="1800" spc="-1" strike="noStrike">
                <a:solidFill>
                  <a:srgbClr val="0d0d0d"/>
                </a:solidFill>
                <a:latin typeface="Calibri"/>
                <a:ea typeface="Aptos"/>
              </a:rPr>
              <a:t> </a:t>
            </a:r>
            <a:br>
              <a:rPr sz="1800"/>
            </a:br>
            <a:r>
              <a:rPr b="0" lang="en-US" sz="1800" spc="-1" strike="noStrike">
                <a:solidFill>
                  <a:srgbClr val="0d0d0d"/>
                </a:solidFill>
                <a:latin typeface="Calibri"/>
                <a:ea typeface="Aptos"/>
              </a:rPr>
              <a:t>The </a:t>
            </a:r>
            <a:r>
              <a:rPr b="1" lang="en-US" sz="1800" spc="-1" strike="noStrike">
                <a:solidFill>
                  <a:srgbClr val="0d0d0d"/>
                </a:solidFill>
                <a:latin typeface="Calibri"/>
                <a:ea typeface="Aptos"/>
              </a:rPr>
              <a:t>Abington Quarter Communications Committee</a:t>
            </a:r>
            <a:r>
              <a:rPr b="0" lang="en-US" sz="1800" spc="-1" strike="noStrike">
                <a:solidFill>
                  <a:srgbClr val="0d0d0d"/>
                </a:solidFill>
                <a:latin typeface="Calibri"/>
                <a:ea typeface="Aptos"/>
              </a:rPr>
              <a:t> is seeking NEW or RETURNING friends to join our committee network. We learn and implement collaboratively  on communication tools and strategies for ‘in reach’ and ‘outreach’. These are essential to assuring the future of our Quaker meetings.  </a:t>
            </a:r>
            <a:br>
              <a:rPr sz="1800"/>
            </a:br>
            <a:r>
              <a:rPr b="0" lang="en-US" sz="1800" spc="-1" strike="noStrike">
                <a:solidFill>
                  <a:srgbClr val="0d0d0d"/>
                </a:solidFill>
                <a:latin typeface="Calibri"/>
                <a:ea typeface="Aptos"/>
              </a:rPr>
              <a:t>Together, we are stronger. </a:t>
            </a:r>
            <a:br>
              <a:rPr sz="1800"/>
            </a:br>
            <a:r>
              <a:rPr b="0" lang="en-US" sz="1800" spc="-1" strike="noStrike">
                <a:solidFill>
                  <a:srgbClr val="0d0d0d"/>
                </a:solidFill>
                <a:latin typeface="Calibri"/>
                <a:ea typeface="Aptos"/>
              </a:rPr>
              <a:t> </a:t>
            </a:r>
            <a:br>
              <a:rPr sz="1800"/>
            </a:br>
            <a:r>
              <a:rPr b="0" lang="en-US" sz="1800" spc="-1" strike="noStrike">
                <a:solidFill>
                  <a:srgbClr val="0d0d0d"/>
                </a:solidFill>
                <a:latin typeface="Calibri"/>
                <a:ea typeface="Aptos"/>
              </a:rPr>
              <a:t>Here is the ask: </a:t>
            </a:r>
            <a:br>
              <a:rPr sz="1800"/>
            </a:br>
            <a:r>
              <a:rPr b="1" lang="en-US" sz="1800" spc="-1" strike="noStrike">
                <a:solidFill>
                  <a:srgbClr val="0d0d0d"/>
                </a:solidFill>
                <a:latin typeface="Calibri"/>
                <a:ea typeface="Aptos"/>
              </a:rPr>
              <a:t>We ask each meeting to identify</a:t>
            </a:r>
            <a:r>
              <a:rPr b="0" lang="en-US" sz="1800" spc="-1" strike="noStrike">
                <a:solidFill>
                  <a:srgbClr val="0d0d0d"/>
                </a:solidFill>
                <a:latin typeface="Calibri"/>
                <a:ea typeface="Aptos"/>
              </a:rPr>
              <a:t> </a:t>
            </a:r>
            <a:r>
              <a:rPr b="1" lang="en-US" sz="1800" spc="-1" strike="noStrike" u="sng">
                <a:solidFill>
                  <a:srgbClr val="0d0d0d"/>
                </a:solidFill>
                <a:uFillTx/>
                <a:latin typeface="Calibri"/>
                <a:ea typeface="Aptos"/>
              </a:rPr>
              <a:t>two new</a:t>
            </a:r>
            <a:r>
              <a:rPr b="1" lang="en-US" sz="1800" spc="-1" strike="noStrike">
                <a:solidFill>
                  <a:srgbClr val="0d0d0d"/>
                </a:solidFill>
                <a:latin typeface="Calibri"/>
                <a:ea typeface="Aptos"/>
              </a:rPr>
              <a:t> (or returning) friends</a:t>
            </a:r>
            <a:r>
              <a:rPr b="0" lang="en-US" sz="1800" spc="-1" strike="noStrike">
                <a:solidFill>
                  <a:srgbClr val="0d0d0d"/>
                </a:solidFill>
                <a:latin typeface="Calibri"/>
                <a:ea typeface="Aptos"/>
              </a:rPr>
              <a:t> to join</a:t>
            </a:r>
            <a:br>
              <a:rPr sz="1800"/>
            </a:br>
            <a:r>
              <a:rPr b="1" lang="en-US" sz="1800" spc="-1" strike="noStrike">
                <a:solidFill>
                  <a:srgbClr val="0d0d0d"/>
                </a:solidFill>
                <a:latin typeface="Calibri"/>
                <a:ea typeface="Aptos"/>
              </a:rPr>
              <a:t>Ideally, one will be familiar</a:t>
            </a:r>
            <a:r>
              <a:rPr b="0" lang="en-US" sz="1800" spc="-1" strike="noStrike">
                <a:solidFill>
                  <a:srgbClr val="0d0d0d"/>
                </a:solidFill>
                <a:latin typeface="Calibri"/>
                <a:ea typeface="Aptos"/>
              </a:rPr>
              <a:t> with your meeting’s communications, outreach or programs.   </a:t>
            </a:r>
            <a:br>
              <a:rPr sz="1800"/>
            </a:br>
            <a:r>
              <a:rPr b="0" lang="en-US" sz="1800" spc="-1" strike="noStrike">
                <a:solidFill>
                  <a:srgbClr val="0d0d0d"/>
                </a:solidFill>
                <a:latin typeface="Calibri"/>
                <a:ea typeface="Aptos"/>
              </a:rPr>
              <a:t>We encourage meetings </a:t>
            </a:r>
            <a:r>
              <a:rPr b="1" lang="en-US" sz="1800" spc="-1" strike="noStrike">
                <a:solidFill>
                  <a:srgbClr val="0d0d0d"/>
                </a:solidFill>
                <a:latin typeface="Calibri"/>
                <a:ea typeface="Aptos"/>
              </a:rPr>
              <a:t>seek out an underutilized friend(s)</a:t>
            </a:r>
            <a:r>
              <a:rPr b="0" lang="en-US" sz="1800" spc="-1" strike="noStrike">
                <a:solidFill>
                  <a:srgbClr val="0d0d0d"/>
                </a:solidFill>
                <a:latin typeface="Calibri"/>
                <a:ea typeface="Aptos"/>
              </a:rPr>
              <a:t> who is willing to contribute on any level.</a:t>
            </a:r>
            <a:br>
              <a:rPr sz="1800"/>
            </a:br>
            <a:r>
              <a:rPr b="0" lang="en-US" sz="1800" spc="-1" strike="noStrike">
                <a:solidFill>
                  <a:srgbClr val="0d0d0d"/>
                </a:solidFill>
                <a:latin typeface="Calibri"/>
                <a:ea typeface="Aptos"/>
              </a:rPr>
              <a:t>All are welcome. </a:t>
            </a:r>
            <a:r>
              <a:rPr b="0" lang="en-US" sz="1800" spc="-1" strike="noStrike" u="sng">
                <a:solidFill>
                  <a:srgbClr val="0d0d0d"/>
                </a:solidFill>
                <a:uFillTx/>
                <a:latin typeface="Calibri"/>
                <a:ea typeface="Aptos"/>
              </a:rPr>
              <a:t>We want to share the Abington Quarter with new folks</a:t>
            </a:r>
            <a:r>
              <a:rPr b="0" lang="en-US" sz="1800" spc="-1" strike="noStrike">
                <a:solidFill>
                  <a:srgbClr val="0d0d0d"/>
                </a:solidFill>
                <a:latin typeface="Calibri"/>
                <a:ea typeface="Aptos"/>
              </a:rPr>
              <a:t>! </a:t>
            </a:r>
            <a:br>
              <a:rPr sz="1800"/>
            </a:br>
            <a:br>
              <a:rPr sz="1800"/>
            </a:br>
            <a:r>
              <a:rPr b="0" lang="en-US" sz="1800" spc="-1" strike="noStrike">
                <a:solidFill>
                  <a:srgbClr val="0d0d0d"/>
                </a:solidFill>
                <a:latin typeface="Calibri"/>
                <a:ea typeface="Aptos"/>
              </a:rPr>
              <a:t>Limited time availability or technical experience is not a barrier. Attenders and young people are WELCOME to join us.  Many vital tasks, like proofing websites, creating content can be done independently or in a small group format.</a:t>
            </a:r>
            <a:br>
              <a:rPr sz="1800"/>
            </a:br>
            <a:r>
              <a:rPr b="0" lang="en-US" sz="1800" spc="-1" strike="noStrike">
                <a:solidFill>
                  <a:srgbClr val="0d0d0d"/>
                </a:solidFill>
                <a:latin typeface="Calibri"/>
                <a:ea typeface="Aptos"/>
              </a:rPr>
              <a:t> </a:t>
            </a:r>
            <a:br>
              <a:rPr sz="1800"/>
            </a:br>
            <a:r>
              <a:rPr b="0" lang="en-US" sz="1800" spc="-1" strike="noStrike">
                <a:solidFill>
                  <a:srgbClr val="0d0d0d"/>
                </a:solidFill>
                <a:latin typeface="Calibri"/>
                <a:ea typeface="Aptos"/>
              </a:rPr>
              <a:t>Questions? Contact:</a:t>
            </a:r>
            <a:br>
              <a:rPr sz="1800"/>
            </a:br>
            <a:r>
              <a:rPr b="0" lang="en-US" sz="1800" spc="-1" strike="noStrike">
                <a:solidFill>
                  <a:srgbClr val="0d0d0d"/>
                </a:solidFill>
                <a:latin typeface="Calibri"/>
                <a:ea typeface="Aptos"/>
              </a:rPr>
              <a:t>Bob Reiff, AQCC Convener and L. Lanza, AQM Communications Coordinator</a:t>
            </a:r>
            <a:br>
              <a:rPr sz="1800"/>
            </a:br>
            <a:r>
              <a:rPr b="1" lang="en-US" sz="1800" spc="-1" strike="noStrike">
                <a:solidFill>
                  <a:srgbClr val="0d0d0d"/>
                </a:solidFill>
                <a:highlight>
                  <a:srgbClr val="ffffff"/>
                </a:highlight>
                <a:latin typeface="Calibri"/>
                <a:ea typeface="Aptos"/>
              </a:rPr>
              <a:t>Robert Reiff</a:t>
            </a:r>
            <a:r>
              <a:rPr b="0" lang="en-US" sz="1800" spc="-1" strike="noStrike">
                <a:solidFill>
                  <a:srgbClr val="0d0d0d"/>
                </a:solidFill>
                <a:highlight>
                  <a:srgbClr val="ffffff"/>
                </a:highlight>
                <a:latin typeface="Calibri"/>
                <a:ea typeface="Aptos"/>
              </a:rPr>
              <a:t> </a:t>
            </a:r>
            <a:r>
              <a:rPr b="0" lang="en-US" sz="1800" spc="-1" strike="noStrike" u="sng">
                <a:solidFill>
                  <a:srgbClr val="0d0d0d"/>
                </a:solidFill>
                <a:highlight>
                  <a:srgbClr val="ffffff"/>
                </a:highlight>
                <a:uFillTx/>
                <a:latin typeface="Calibri"/>
                <a:ea typeface="Aptos"/>
                <a:hlinkClick r:id="rId1"/>
              </a:rPr>
              <a:t>abingtonquarter@gmail.com</a:t>
            </a:r>
            <a:br>
              <a:rPr sz="1800"/>
            </a:br>
            <a:r>
              <a:rPr b="1" lang="en-US" sz="1800" spc="-1" strike="noStrike">
                <a:solidFill>
                  <a:srgbClr val="0d0d0d"/>
                </a:solidFill>
                <a:highlight>
                  <a:srgbClr val="ffffff"/>
                </a:highlight>
                <a:latin typeface="Calibri"/>
                <a:ea typeface="Aptos"/>
              </a:rPr>
              <a:t>Lanza, AQM Comm. Coord</a:t>
            </a:r>
            <a:r>
              <a:rPr b="0" lang="en-US" sz="1800" spc="-1" strike="noStrike">
                <a:solidFill>
                  <a:srgbClr val="0d0d0d"/>
                </a:solidFill>
                <a:highlight>
                  <a:srgbClr val="ffffff"/>
                </a:highlight>
                <a:latin typeface="Calibri"/>
                <a:ea typeface="Aptos"/>
              </a:rPr>
              <a:t>. </a:t>
            </a:r>
            <a:r>
              <a:rPr b="0" lang="en-US" sz="1800" spc="-1" strike="noStrike" u="sng">
                <a:solidFill>
                  <a:srgbClr val="0d0d0d"/>
                </a:solidFill>
                <a:highlight>
                  <a:srgbClr val="ffffff"/>
                </a:highlight>
                <a:uFillTx/>
                <a:latin typeface="Calibri"/>
                <a:ea typeface="Aptos"/>
                <a:hlinkClick r:id="rId2"/>
              </a:rPr>
              <a:t>abingtonqtrcommunications@gmail.com</a:t>
            </a:r>
            <a:r>
              <a:rPr b="0" lang="en-US" sz="1800" spc="-1" strike="noStrike">
                <a:solidFill>
                  <a:srgbClr val="0d0d0d"/>
                </a:solidFill>
                <a:highlight>
                  <a:srgbClr val="ffffff"/>
                </a:highlight>
                <a:latin typeface="Calibri"/>
                <a:ea typeface="Aptos"/>
              </a:rPr>
              <a:t>	</a:t>
            </a:r>
            <a:r>
              <a:rPr b="0" lang="en-US" sz="1800" spc="-1" strike="noStrike">
                <a:solidFill>
                  <a:srgbClr val="0d0d0d"/>
                </a:solidFill>
                <a:highlight>
                  <a:srgbClr val="ffffff"/>
                </a:highlight>
                <a:latin typeface="Calibri"/>
                <a:ea typeface="Aptos"/>
              </a:rPr>
              <a:t>215-990-3196</a:t>
            </a:r>
            <a:br>
              <a:rPr sz="2400"/>
            </a:br>
            <a:endParaRPr b="0" lang="en-US" sz="1800" spc="-1" strike="noStrike">
              <a:solidFill>
                <a:srgbClr val="000000"/>
              </a:solidFill>
              <a:latin typeface="Corbe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3349c"/>
        </a:solidFill>
      </p:bgPr>
    </p:bg>
    <p:spTree>
      <p:nvGrpSpPr>
        <p:cNvPr id="1" name=""/>
        <p:cNvGrpSpPr/>
        <p:nvPr/>
      </p:nvGrpSpPr>
      <p:grpSpPr>
        <a:xfrm>
          <a:off x="0" y="0"/>
          <a:ext cx="0" cy="0"/>
          <a:chOff x="0" y="0"/>
          <a:chExt cx="0" cy="0"/>
        </a:xfrm>
      </p:grpSpPr>
      <p:sp>
        <p:nvSpPr>
          <p:cNvPr id="91" name="PlaceHolder 1"/>
          <p:cNvSpPr>
            <a:spLocks noGrp="1"/>
          </p:cNvSpPr>
          <p:nvPr>
            <p:ph type="title"/>
          </p:nvPr>
        </p:nvSpPr>
        <p:spPr>
          <a:xfrm>
            <a:off x="857160" y="609480"/>
            <a:ext cx="4137120" cy="1356120"/>
          </a:xfrm>
          <a:prstGeom prst="rect">
            <a:avLst/>
          </a:prstGeom>
          <a:noFill/>
          <a:ln w="0">
            <a:noFill/>
          </a:ln>
        </p:spPr>
        <p:txBody>
          <a:bodyPr anchor="ctr">
            <a:noAutofit/>
          </a:bodyPr>
          <a:p>
            <a:pPr>
              <a:lnSpc>
                <a:spcPct val="90000"/>
              </a:lnSpc>
              <a:buNone/>
            </a:pPr>
            <a:r>
              <a:rPr b="0" lang="en-US" sz="4000" spc="-1" strike="noStrike">
                <a:solidFill>
                  <a:srgbClr val="0d0d0d"/>
                </a:solidFill>
                <a:latin typeface="Corbel"/>
              </a:rPr>
              <a:t>LEARNING FROM EACH  OTHER</a:t>
            </a:r>
            <a:endParaRPr b="0" lang="en-US" sz="4000" spc="-1" strike="noStrike">
              <a:solidFill>
                <a:srgbClr val="000000"/>
              </a:solidFill>
              <a:latin typeface="Corbel"/>
            </a:endParaRPr>
          </a:p>
        </p:txBody>
      </p:sp>
      <p:sp>
        <p:nvSpPr>
          <p:cNvPr id="92" name="PlaceHolder 2"/>
          <p:cNvSpPr>
            <a:spLocks noGrp="1"/>
          </p:cNvSpPr>
          <p:nvPr>
            <p:ph/>
          </p:nvPr>
        </p:nvSpPr>
        <p:spPr>
          <a:xfrm>
            <a:off x="857160" y="2057400"/>
            <a:ext cx="2716920" cy="4038120"/>
          </a:xfrm>
          <a:prstGeom prst="rect">
            <a:avLst/>
          </a:prstGeom>
          <a:noFill/>
          <a:ln w="0">
            <a:noFill/>
          </a:ln>
        </p:spPr>
        <p:txBody>
          <a:bodyPr anchor="t">
            <a:normAutofit fontScale="94000"/>
          </a:bodyPr>
          <a:p>
            <a:pPr marL="171360" indent="-137160">
              <a:lnSpc>
                <a:spcPct val="90000"/>
              </a:lnSpc>
              <a:spcBef>
                <a:spcPts val="1001"/>
              </a:spcBef>
              <a:buClr>
                <a:srgbClr val="a6b727"/>
              </a:buClr>
              <a:buSzPct val="80000"/>
              <a:buFont typeface="Corbel"/>
              <a:buChar char="•"/>
            </a:pPr>
            <a:r>
              <a:rPr b="0" lang="en-US" sz="2000" spc="-1" strike="noStrike">
                <a:solidFill>
                  <a:srgbClr val="0d0d0d"/>
                </a:solidFill>
                <a:latin typeface="Corbel"/>
              </a:rPr>
              <a:t>One of the many emerging activities of the AQ Communications Committee is a peer-learning Outreach Skills series.</a:t>
            </a:r>
            <a:endParaRPr b="0" lang="en-US" sz="2000" spc="-1" strike="noStrike">
              <a:solidFill>
                <a:srgbClr val="a6b727"/>
              </a:solidFill>
              <a:latin typeface="Corbel"/>
            </a:endParaRPr>
          </a:p>
          <a:p>
            <a:pPr>
              <a:lnSpc>
                <a:spcPct val="90000"/>
              </a:lnSpc>
              <a:spcBef>
                <a:spcPts val="1001"/>
              </a:spcBef>
              <a:buNone/>
            </a:pPr>
            <a:endParaRPr b="0" lang="en-US" sz="20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000" spc="-1" strike="noStrike">
                <a:solidFill>
                  <a:srgbClr val="0d0d0d"/>
                </a:solidFill>
                <a:latin typeface="Corbel"/>
              </a:rPr>
              <a:t>Train the Trainer: the purpose is for friends in the Quarter to share &amp; learn useful skills- and in turn, pass it on to others in their meeting.  </a:t>
            </a:r>
            <a:endParaRPr b="0" lang="en-US" sz="2000" spc="-1" strike="noStrike">
              <a:solidFill>
                <a:srgbClr val="a6b727"/>
              </a:solidFill>
              <a:latin typeface="Corbel"/>
            </a:endParaRPr>
          </a:p>
        </p:txBody>
      </p:sp>
      <p:graphicFrame>
        <p:nvGraphicFramePr>
          <p:cNvPr id="93" name="Object 3"/>
          <p:cNvGraphicFramePr/>
          <p:nvPr/>
        </p:nvGraphicFramePr>
        <p:xfrm>
          <a:off x="5153760" y="187200"/>
          <a:ext cx="2604240" cy="6302160"/>
        </p:xfrm>
        <a:graphic>
          <a:graphicData uri="http://schemas.openxmlformats.org/presentationml/2006/ole">
            <p:oleObj progId="Acrobat.Document.DC" r:id="rId1" spid="">
              <p:embed/>
              <p:pic>
                <p:nvPicPr>
                  <p:cNvPr id="94" name="Object 3" descr=""/>
                  <p:cNvPicPr/>
                  <p:nvPr/>
                </p:nvPicPr>
                <p:blipFill>
                  <a:blip r:embed="rId2"/>
                  <a:stretch/>
                </p:blipFill>
                <p:spPr>
                  <a:xfrm>
                    <a:off x="5153760" y="187200"/>
                    <a:ext cx="2604240" cy="6302160"/>
                  </a:xfrm>
                  <a:prstGeom prst="rect">
                    <a:avLst/>
                  </a:prstGeom>
                  <a:ln w="0">
                    <a:noFill/>
                  </a:ln>
                </p:spPr>
              </p:pic>
            </p:oleObj>
          </a:graphicData>
        </a:graphic>
      </p:graphicFrame>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95" name="PlaceHolder 1"/>
          <p:cNvSpPr>
            <a:spLocks noGrp="1"/>
          </p:cNvSpPr>
          <p:nvPr>
            <p:ph type="title"/>
          </p:nvPr>
        </p:nvSpPr>
        <p:spPr>
          <a:xfrm>
            <a:off x="901080" y="4994640"/>
            <a:ext cx="7652520" cy="1447560"/>
          </a:xfrm>
          <a:prstGeom prst="rect">
            <a:avLst/>
          </a:prstGeom>
          <a:noFill/>
          <a:ln w="0">
            <a:noFill/>
          </a:ln>
        </p:spPr>
        <p:txBody>
          <a:bodyPr anchor="ctr">
            <a:normAutofit fontScale="73000"/>
          </a:bodyPr>
          <a:p>
            <a:pPr>
              <a:lnSpc>
                <a:spcPct val="90000"/>
              </a:lnSpc>
              <a:buNone/>
            </a:pPr>
            <a:br>
              <a:rPr sz="2700"/>
            </a:br>
            <a:br>
              <a:rPr sz="2700"/>
            </a:br>
            <a:r>
              <a:rPr b="0" lang="en-US" sz="2700" spc="-1" strike="noStrike">
                <a:solidFill>
                  <a:srgbClr val="0d0d0d"/>
                </a:solidFill>
                <a:latin typeface="Lucida Sans Unicode"/>
              </a:rPr>
              <a:t>… </a:t>
            </a:r>
            <a:r>
              <a:rPr b="0" lang="en-US" sz="2700" spc="-1" strike="noStrike">
                <a:solidFill>
                  <a:srgbClr val="0d0d0d"/>
                </a:solidFill>
                <a:latin typeface="Lucida Sans Unicode"/>
              </a:rPr>
              <a:t>require strategy. Who is your target audience? That’s where to leave the cards. Make sure that you always include…</a:t>
            </a:r>
            <a:endParaRPr b="0" lang="en-US" sz="2700" spc="-1" strike="noStrike">
              <a:solidFill>
                <a:srgbClr val="000000"/>
              </a:solidFill>
              <a:latin typeface="Corbel"/>
            </a:endParaRPr>
          </a:p>
        </p:txBody>
      </p:sp>
      <p:pic>
        <p:nvPicPr>
          <p:cNvPr id="96" name="Picture 7" descr="A close-up of a painting&#10;&#10;Description automatically generated"/>
          <p:cNvPicPr/>
          <p:nvPr/>
        </p:nvPicPr>
        <p:blipFill>
          <a:blip r:embed="rId1"/>
          <a:stretch/>
        </p:blipFill>
        <p:spPr>
          <a:xfrm>
            <a:off x="2795400" y="491760"/>
            <a:ext cx="5757840" cy="4235760"/>
          </a:xfrm>
          <a:prstGeom prst="rect">
            <a:avLst/>
          </a:prstGeom>
          <a:ln w="0">
            <a:noFill/>
          </a:ln>
        </p:spPr>
      </p:pic>
      <p:sp>
        <p:nvSpPr>
          <p:cNvPr id="97" name="TextBox 11"/>
          <p:cNvSpPr/>
          <p:nvPr/>
        </p:nvSpPr>
        <p:spPr>
          <a:xfrm>
            <a:off x="155160" y="1815120"/>
            <a:ext cx="2379960" cy="1064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3200" spc="-1" strike="noStrike">
                <a:solidFill>
                  <a:srgbClr val="0d0d0d"/>
                </a:solidFill>
                <a:latin typeface="Lucida Sans Unicode"/>
              </a:rPr>
              <a:t>Outreach Campaigns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98" name="PlaceHolder 1"/>
          <p:cNvSpPr>
            <a:spLocks noGrp="1"/>
          </p:cNvSpPr>
          <p:nvPr>
            <p:ph type="title"/>
          </p:nvPr>
        </p:nvSpPr>
        <p:spPr>
          <a:xfrm>
            <a:off x="473040" y="611280"/>
            <a:ext cx="1743480" cy="2193840"/>
          </a:xfrm>
          <a:prstGeom prst="rect">
            <a:avLst/>
          </a:prstGeom>
          <a:noFill/>
          <a:ln w="0">
            <a:noFill/>
          </a:ln>
        </p:spPr>
        <p:txBody>
          <a:bodyPr anchor="ctr">
            <a:normAutofit/>
          </a:bodyPr>
          <a:p>
            <a:pPr>
              <a:lnSpc>
                <a:spcPct val="90000"/>
              </a:lnSpc>
              <a:buNone/>
            </a:pPr>
            <a:r>
              <a:rPr b="0" lang="en-US" sz="2700" spc="-1" strike="noStrike">
                <a:solidFill>
                  <a:srgbClr val="0d0d0d"/>
                </a:solidFill>
                <a:latin typeface="Lucida Sans Unicode"/>
              </a:rPr>
              <a:t>You May Be a Quaker If…</a:t>
            </a:r>
            <a:endParaRPr b="0" lang="en-US" sz="2700" spc="-1" strike="noStrike">
              <a:solidFill>
                <a:srgbClr val="000000"/>
              </a:solidFill>
              <a:latin typeface="Corbel"/>
            </a:endParaRPr>
          </a:p>
        </p:txBody>
      </p:sp>
      <p:sp>
        <p:nvSpPr>
          <p:cNvPr id="99" name="PlaceHolder 2"/>
          <p:cNvSpPr>
            <a:spLocks noGrp="1"/>
          </p:cNvSpPr>
          <p:nvPr>
            <p:ph/>
          </p:nvPr>
        </p:nvSpPr>
        <p:spPr>
          <a:xfrm>
            <a:off x="3297240" y="692640"/>
            <a:ext cx="4964040" cy="5402880"/>
          </a:xfrm>
          <a:prstGeom prst="rect">
            <a:avLst/>
          </a:prstGeom>
          <a:noFill/>
          <a:ln w="0">
            <a:noFill/>
          </a:ln>
        </p:spPr>
        <p:txBody>
          <a:bodyPr anchor="t">
            <a:normAutofit/>
          </a:bodyPr>
          <a:p>
            <a:pPr marL="34200">
              <a:lnSpc>
                <a:spcPct val="90000"/>
              </a:lnSpc>
              <a:spcBef>
                <a:spcPts val="1001"/>
              </a:spcBef>
              <a:buNone/>
              <a:tabLst>
                <a:tab algn="l" pos="0"/>
              </a:tabLst>
            </a:pPr>
            <a:endParaRPr b="0" lang="en-US" sz="3600" spc="-1" strike="noStrike">
              <a:solidFill>
                <a:srgbClr val="a6b727"/>
              </a:solidFill>
              <a:latin typeface="Corbel"/>
            </a:endParaRPr>
          </a:p>
          <a:p>
            <a:pPr marL="34200">
              <a:lnSpc>
                <a:spcPct val="90000"/>
              </a:lnSpc>
              <a:spcBef>
                <a:spcPts val="1001"/>
              </a:spcBef>
              <a:buNone/>
              <a:tabLst>
                <a:tab algn="l" pos="0"/>
              </a:tabLst>
            </a:pPr>
            <a:r>
              <a:rPr b="0" lang="en-US" sz="3600" spc="-1" strike="noStrike">
                <a:solidFill>
                  <a:srgbClr val="43349c"/>
                </a:solidFill>
                <a:latin typeface="Corbel"/>
              </a:rPr>
              <a:t> </a:t>
            </a:r>
            <a:endParaRPr b="0" lang="en-US" sz="3600" spc="-1" strike="noStrike">
              <a:solidFill>
                <a:srgbClr val="a6b727"/>
              </a:solidFill>
              <a:latin typeface="Corbel"/>
            </a:endParaRPr>
          </a:p>
        </p:txBody>
      </p:sp>
      <p:pic>
        <p:nvPicPr>
          <p:cNvPr id="100" name="Picture 4" descr="A close-up of a card&#10;&#10;Description automatically generated"/>
          <p:cNvPicPr/>
          <p:nvPr/>
        </p:nvPicPr>
        <p:blipFill>
          <a:blip r:embed="rId1"/>
          <a:stretch/>
        </p:blipFill>
        <p:spPr>
          <a:xfrm>
            <a:off x="2195640" y="611280"/>
            <a:ext cx="6474960" cy="4686120"/>
          </a:xfrm>
          <a:prstGeom prst="rect">
            <a:avLst/>
          </a:prstGeom>
          <a:ln w="0">
            <a:noFill/>
          </a:ln>
        </p:spPr>
      </p:pic>
      <p:sp>
        <p:nvSpPr>
          <p:cNvPr id="101" name="Title 1"/>
          <p:cNvSpPr/>
          <p:nvPr/>
        </p:nvSpPr>
        <p:spPr>
          <a:xfrm>
            <a:off x="664920" y="5465520"/>
            <a:ext cx="8005680" cy="963720"/>
          </a:xfrm>
          <a:prstGeom prst="rect">
            <a:avLst/>
          </a:prstGeom>
          <a:noFill/>
          <a:ln w="0">
            <a:noFill/>
          </a:ln>
        </p:spPr>
        <p:style>
          <a:lnRef idx="0"/>
          <a:fillRef idx="0"/>
          <a:effectRef idx="0"/>
          <a:fontRef idx="minor"/>
        </p:style>
        <p:txBody>
          <a:bodyPr anchor="ctr">
            <a:normAutofit fontScale="88000"/>
          </a:bodyPr>
          <a:p>
            <a:pPr>
              <a:lnSpc>
                <a:spcPct val="90000"/>
              </a:lnSpc>
              <a:buNone/>
            </a:pPr>
            <a:r>
              <a:rPr b="0" lang="en-US" sz="2700" spc="-1" strike="noStrike">
                <a:solidFill>
                  <a:srgbClr val="0d0d0d"/>
                </a:solidFill>
                <a:latin typeface="Lucida Sans Unicode"/>
              </a:rPr>
              <a:t>… </a:t>
            </a:r>
            <a:r>
              <a:rPr b="0" lang="en-US" sz="2700" spc="-1" strike="noStrike">
                <a:solidFill>
                  <a:srgbClr val="0d0d0d"/>
                </a:solidFill>
                <a:latin typeface="Lucida Sans Unicode"/>
              </a:rPr>
              <a:t>contact info that is working and plan to respond to inquiries promptly and with warmth.</a:t>
            </a:r>
            <a:endParaRPr b="0" lang="en-US" sz="27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102" name="PlaceHolder 1"/>
          <p:cNvSpPr>
            <a:spLocks noGrp="1"/>
          </p:cNvSpPr>
          <p:nvPr>
            <p:ph type="title"/>
          </p:nvPr>
        </p:nvSpPr>
        <p:spPr>
          <a:xfrm>
            <a:off x="639360" y="897840"/>
            <a:ext cx="2713320" cy="5343120"/>
          </a:xfrm>
          <a:prstGeom prst="rect">
            <a:avLst/>
          </a:prstGeom>
          <a:noFill/>
          <a:ln w="0">
            <a:noFill/>
          </a:ln>
        </p:spPr>
        <p:txBody>
          <a:bodyPr anchor="ctr">
            <a:normAutofit/>
          </a:bodyPr>
          <a:p>
            <a:pPr>
              <a:lnSpc>
                <a:spcPct val="90000"/>
              </a:lnSpc>
              <a:buNone/>
            </a:pPr>
            <a:r>
              <a:rPr b="0" lang="en-US" sz="4000" spc="-1" strike="noStrike">
                <a:solidFill>
                  <a:srgbClr val="0d0d0d"/>
                </a:solidFill>
                <a:latin typeface="Lucida Sans Unicode"/>
              </a:rPr>
              <a:t>PLAN EVENTS and Programs</a:t>
            </a:r>
            <a:br>
              <a:rPr sz="4000"/>
            </a:br>
            <a:endParaRPr b="0" lang="en-US" sz="4000" spc="-1" strike="noStrike">
              <a:solidFill>
                <a:srgbClr val="000000"/>
              </a:solidFill>
              <a:latin typeface="Corbel"/>
            </a:endParaRPr>
          </a:p>
        </p:txBody>
      </p:sp>
      <p:sp>
        <p:nvSpPr>
          <p:cNvPr id="103" name="PlaceHolder 2"/>
          <p:cNvSpPr>
            <a:spLocks noGrp="1"/>
          </p:cNvSpPr>
          <p:nvPr>
            <p:ph/>
          </p:nvPr>
        </p:nvSpPr>
        <p:spPr>
          <a:xfrm>
            <a:off x="3435840" y="1094400"/>
            <a:ext cx="4908600" cy="4038120"/>
          </a:xfrm>
          <a:prstGeom prst="rect">
            <a:avLst/>
          </a:prstGeom>
          <a:noFill/>
          <a:ln w="0">
            <a:noFill/>
          </a:ln>
        </p:spPr>
        <p:txBody>
          <a:bodyPr anchor="t">
            <a:normAutofit fontScale="93000"/>
          </a:bodyPr>
          <a:p>
            <a:pPr marL="171360" indent="-137160">
              <a:lnSpc>
                <a:spcPct val="90000"/>
              </a:lnSpc>
              <a:spcBef>
                <a:spcPts val="1001"/>
              </a:spcBef>
              <a:buClr>
                <a:srgbClr val="a6b727"/>
              </a:buClr>
              <a:buSzPct val="80000"/>
              <a:buFont typeface="Corbel"/>
              <a:buChar char="•"/>
            </a:pPr>
            <a:r>
              <a:rPr b="0" lang="en-US" sz="2400" spc="-1" strike="noStrike">
                <a:solidFill>
                  <a:srgbClr val="0d0d0d"/>
                </a:solidFill>
                <a:latin typeface="Lucida Sans Unicode"/>
              </a:rPr>
              <a:t>Identify all the things your meeting already does </a:t>
            </a:r>
            <a:endParaRPr b="0" lang="en-US" sz="24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400" spc="-1" strike="noStrike">
                <a:solidFill>
                  <a:srgbClr val="0d0d0d"/>
                </a:solidFill>
                <a:latin typeface="Lucida Sans Unicode"/>
              </a:rPr>
              <a:t>Tell that story – on website, welcome sign inside your meetinghouse, in local papers</a:t>
            </a:r>
            <a:endParaRPr b="0" lang="en-US" sz="24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400" spc="-1" strike="noStrike">
                <a:solidFill>
                  <a:srgbClr val="0d0d0d"/>
                </a:solidFill>
                <a:latin typeface="Lucida Sans Unicode"/>
              </a:rPr>
              <a:t>EVERYWHERE YOU GO!</a:t>
            </a:r>
            <a:endParaRPr b="0" lang="en-US" sz="2400" spc="-1" strike="noStrike">
              <a:solidFill>
                <a:srgbClr val="a6b727"/>
              </a:solidFill>
              <a:latin typeface="Corbel"/>
            </a:endParaRPr>
          </a:p>
          <a:p>
            <a:pPr>
              <a:lnSpc>
                <a:spcPct val="90000"/>
              </a:lnSpc>
              <a:spcBef>
                <a:spcPts val="1001"/>
              </a:spcBef>
              <a:buNone/>
            </a:pPr>
            <a:endParaRPr b="0" lang="en-US" sz="24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pPr>
            <a:r>
              <a:rPr b="0" lang="en-US" sz="2400" spc="-1" strike="noStrike">
                <a:solidFill>
                  <a:srgbClr val="0d0d0d"/>
                </a:solidFill>
                <a:latin typeface="Lucida Sans Unicode"/>
              </a:rPr>
              <a:t>Plan some Events for Building community: Friendly Eights, Quakerism 101, and small group activities for new folks to join in </a:t>
            </a:r>
            <a:endParaRPr b="0" lang="en-US" sz="2400" spc="-1" strike="noStrike">
              <a:solidFill>
                <a:srgbClr val="a6b727"/>
              </a:solidFill>
              <a:latin typeface="Corbel"/>
            </a:endParaRPr>
          </a:p>
          <a:p>
            <a:pPr>
              <a:lnSpc>
                <a:spcPct val="90000"/>
              </a:lnSpc>
              <a:spcBef>
                <a:spcPts val="1001"/>
              </a:spcBef>
              <a:buNone/>
            </a:pPr>
            <a:endParaRPr b="0" lang="en-US" sz="2400" spc="-1" strike="noStrike">
              <a:solidFill>
                <a:srgbClr val="a6b727"/>
              </a:solidFill>
              <a:latin typeface="Corbel"/>
            </a:endParaRPr>
          </a:p>
          <a:p>
            <a:pPr>
              <a:lnSpc>
                <a:spcPct val="90000"/>
              </a:lnSpc>
              <a:spcBef>
                <a:spcPts val="1001"/>
              </a:spcBef>
              <a:buNone/>
            </a:pPr>
            <a:endParaRPr b="0" lang="en-US" sz="2400" spc="-1" strike="noStrike">
              <a:solidFill>
                <a:srgbClr val="a6b727"/>
              </a:solidFill>
              <a:latin typeface="Corbe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104" name="PlaceHolder 1"/>
          <p:cNvSpPr>
            <a:spLocks noGrp="1"/>
          </p:cNvSpPr>
          <p:nvPr>
            <p:ph type="title"/>
          </p:nvPr>
        </p:nvSpPr>
        <p:spPr>
          <a:xfrm>
            <a:off x="639360" y="897840"/>
            <a:ext cx="2307600" cy="3983040"/>
          </a:xfrm>
          <a:prstGeom prst="rect">
            <a:avLst/>
          </a:prstGeom>
          <a:noFill/>
          <a:ln w="0">
            <a:noFill/>
          </a:ln>
        </p:spPr>
        <p:txBody>
          <a:bodyPr anchor="ctr">
            <a:normAutofit fontScale="89000"/>
          </a:bodyPr>
          <a:p>
            <a:pPr>
              <a:lnSpc>
                <a:spcPct val="90000"/>
              </a:lnSpc>
              <a:buNone/>
            </a:pPr>
            <a:r>
              <a:rPr b="0" lang="en-US" sz="4000" spc="-1" strike="noStrike">
                <a:solidFill>
                  <a:srgbClr val="0d0d0d"/>
                </a:solidFill>
                <a:latin typeface="Lucida Sans Unicode"/>
              </a:rPr>
              <a:t>Using Press and News Releases</a:t>
            </a:r>
            <a:br>
              <a:rPr sz="4000"/>
            </a:br>
            <a:br>
              <a:rPr sz="4000"/>
            </a:br>
            <a:r>
              <a:rPr b="0" lang="en-US" sz="4000" spc="-1" strike="noStrike">
                <a:solidFill>
                  <a:srgbClr val="0d0d0d"/>
                </a:solidFill>
                <a:latin typeface="Lucida Sans Unicode"/>
              </a:rPr>
              <a:t>local outlets </a:t>
            </a:r>
            <a:endParaRPr b="0" lang="en-US" sz="4000" spc="-1" strike="noStrike">
              <a:solidFill>
                <a:srgbClr val="000000"/>
              </a:solidFill>
              <a:latin typeface="Corbel"/>
            </a:endParaRPr>
          </a:p>
        </p:txBody>
      </p:sp>
      <p:pic>
        <p:nvPicPr>
          <p:cNvPr id="105" name="Content Placeholder 4" descr="A group of people in a meeting&#10;&#10;Description automatically generated"/>
          <p:cNvPicPr/>
          <p:nvPr/>
        </p:nvPicPr>
        <p:blipFill>
          <a:blip r:embed="rId1"/>
          <a:stretch/>
        </p:blipFill>
        <p:spPr>
          <a:xfrm>
            <a:off x="3460320" y="365040"/>
            <a:ext cx="4428000" cy="57304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 name="Rectangle 3"/>
          <p:cNvSpPr/>
          <p:nvPr/>
        </p:nvSpPr>
        <p:spPr>
          <a:xfrm>
            <a:off x="396360" y="402840"/>
            <a:ext cx="8357040" cy="1847520"/>
          </a:xfrm>
          <a:prstGeom prst="rect">
            <a:avLst/>
          </a:prstGeom>
          <a:solidFill>
            <a:srgbClr val="43349c"/>
          </a:solidFill>
          <a:ln>
            <a:solidFill>
              <a:srgbClr val="485011"/>
            </a:solidFill>
            <a:round/>
          </a:ln>
        </p:spPr>
        <p:style>
          <a:lnRef idx="2">
            <a:schemeClr val="accent1">
              <a:shade val="15000"/>
            </a:schemeClr>
          </a:lnRef>
          <a:fillRef idx="1">
            <a:schemeClr val="accent1"/>
          </a:fillRef>
          <a:effectRef idx="0">
            <a:schemeClr val="accent1"/>
          </a:effectRef>
          <a:fontRef idx="minor"/>
        </p:style>
      </p:sp>
      <p:sp>
        <p:nvSpPr>
          <p:cNvPr id="53" name="PlaceHolder 1"/>
          <p:cNvSpPr>
            <a:spLocks noGrp="1"/>
          </p:cNvSpPr>
          <p:nvPr>
            <p:ph type="title"/>
          </p:nvPr>
        </p:nvSpPr>
        <p:spPr>
          <a:xfrm>
            <a:off x="857160" y="609480"/>
            <a:ext cx="7406280" cy="1356120"/>
          </a:xfrm>
          <a:prstGeom prst="rect">
            <a:avLst/>
          </a:prstGeom>
          <a:solidFill>
            <a:srgbClr val="41319f"/>
          </a:solidFill>
          <a:ln w="0">
            <a:noFill/>
          </a:ln>
        </p:spPr>
        <p:txBody>
          <a:bodyPr anchor="ctr">
            <a:noAutofit/>
          </a:bodyPr>
          <a:p>
            <a:pPr algn="ctr">
              <a:lnSpc>
                <a:spcPct val="90000"/>
              </a:lnSpc>
              <a:buNone/>
            </a:pPr>
            <a:r>
              <a:rPr b="0" lang="en-US" sz="4800" spc="-1" strike="noStrike">
                <a:solidFill>
                  <a:srgbClr val="ffffff"/>
                </a:solidFill>
                <a:latin typeface="Calibri"/>
                <a:ea typeface="Calibri"/>
              </a:rPr>
              <a:t>My job</a:t>
            </a:r>
            <a:endParaRPr b="0" lang="en-US" sz="4800" spc="-1" strike="noStrike">
              <a:solidFill>
                <a:srgbClr val="000000"/>
              </a:solidFill>
              <a:latin typeface="Corbel"/>
            </a:endParaRPr>
          </a:p>
        </p:txBody>
      </p:sp>
      <p:sp>
        <p:nvSpPr>
          <p:cNvPr id="54" name="PlaceHolder 2"/>
          <p:cNvSpPr>
            <a:spLocks noGrp="1"/>
          </p:cNvSpPr>
          <p:nvPr>
            <p:ph/>
          </p:nvPr>
        </p:nvSpPr>
        <p:spPr>
          <a:xfrm>
            <a:off x="491760" y="2626200"/>
            <a:ext cx="8118360" cy="3243240"/>
          </a:xfrm>
          <a:prstGeom prst="rect">
            <a:avLst/>
          </a:prstGeom>
          <a:noFill/>
          <a:ln w="0">
            <a:noFill/>
          </a:ln>
        </p:spPr>
        <p:txBody>
          <a:bodyPr anchor="t">
            <a:noAutofit/>
          </a:bodyPr>
          <a:p>
            <a:pPr marL="34200">
              <a:lnSpc>
                <a:spcPct val="90000"/>
              </a:lnSpc>
              <a:spcBef>
                <a:spcPts val="1001"/>
              </a:spcBef>
              <a:buNone/>
              <a:tabLst>
                <a:tab algn="l" pos="0"/>
              </a:tabLst>
            </a:pPr>
            <a:r>
              <a:rPr b="0" lang="en-US" sz="3200" spc="-1" strike="noStrike">
                <a:solidFill>
                  <a:srgbClr val="002060"/>
                </a:solidFill>
                <a:latin typeface="Calibri"/>
                <a:ea typeface="Calibri"/>
              </a:rPr>
              <a:t>Getting to know the meetings</a:t>
            </a: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Interview, survey and consult</a:t>
            </a: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Attend listen committee meetings</a:t>
            </a: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Themes I’ve heard</a:t>
            </a:r>
            <a:endParaRPr b="0" lang="en-US" sz="3200" spc="-1" strike="noStrike">
              <a:solidFill>
                <a:srgbClr val="a6b727"/>
              </a:solidFill>
              <a:latin typeface="Corbel"/>
            </a:endParaRPr>
          </a:p>
          <a:p>
            <a:pPr marL="34200">
              <a:lnSpc>
                <a:spcPct val="90000"/>
              </a:lnSpc>
              <a:spcBef>
                <a:spcPts val="1001"/>
              </a:spcBef>
              <a:buNone/>
              <a:tabLst>
                <a:tab algn="l" pos="0"/>
              </a:tabLst>
            </a:pPr>
            <a:r>
              <a:rPr b="0" lang="en-US" sz="3200" spc="-1" strike="noStrike">
                <a:solidFill>
                  <a:srgbClr val="002060"/>
                </a:solidFill>
                <a:latin typeface="Calibri"/>
                <a:ea typeface="Calibri"/>
              </a:rPr>
              <a:t>Focus today on highlights</a:t>
            </a:r>
            <a:endParaRPr b="0" lang="en-US" sz="3200" spc="-1" strike="noStrike">
              <a:solidFill>
                <a:srgbClr val="a6b727"/>
              </a:solidFill>
              <a:latin typeface="Corbel"/>
            </a:endParaRPr>
          </a:p>
          <a:p>
            <a:pPr marL="34200" algn="ctr">
              <a:lnSpc>
                <a:spcPct val="90000"/>
              </a:lnSpc>
              <a:spcBef>
                <a:spcPts val="1001"/>
              </a:spcBef>
              <a:buNone/>
              <a:tabLst>
                <a:tab algn="l" pos="0"/>
              </a:tabLst>
            </a:pPr>
            <a:endParaRPr b="0" lang="en-US" sz="3200" spc="-1" strike="noStrike">
              <a:solidFill>
                <a:srgbClr val="a6b727"/>
              </a:solidFill>
              <a:latin typeface="Corbel"/>
            </a:endParaRPr>
          </a:p>
        </p:txBody>
      </p:sp>
      <p:pic>
        <p:nvPicPr>
          <p:cNvPr id="55" name="Picture 13" descr="A painting of a person sitting in a chair&#10;&#10;Description automatically generated"/>
          <p:cNvPicPr/>
          <p:nvPr/>
        </p:nvPicPr>
        <p:blipFill>
          <a:blip r:embed="rId1"/>
          <a:stretch/>
        </p:blipFill>
        <p:spPr>
          <a:xfrm>
            <a:off x="6134760" y="609480"/>
            <a:ext cx="2618640" cy="250740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106" name="PlaceHolder 1"/>
          <p:cNvSpPr>
            <a:spLocks noGrp="1"/>
          </p:cNvSpPr>
          <p:nvPr>
            <p:ph type="title"/>
          </p:nvPr>
        </p:nvSpPr>
        <p:spPr>
          <a:xfrm>
            <a:off x="639360" y="602640"/>
            <a:ext cx="2307600" cy="5866920"/>
          </a:xfrm>
          <a:prstGeom prst="rect">
            <a:avLst/>
          </a:prstGeom>
          <a:noFill/>
          <a:ln w="0">
            <a:noFill/>
          </a:ln>
        </p:spPr>
        <p:txBody>
          <a:bodyPr anchor="ctr">
            <a:normAutofit fontScale="94000"/>
          </a:bodyPr>
          <a:p>
            <a:pPr>
              <a:lnSpc>
                <a:spcPct val="90000"/>
              </a:lnSpc>
              <a:buNone/>
            </a:pPr>
            <a:r>
              <a:rPr b="0" lang="en-US" sz="4000" spc="-1" strike="noStrike">
                <a:solidFill>
                  <a:srgbClr val="0d0d0d"/>
                </a:solidFill>
                <a:latin typeface="Lucida Sans Unicode"/>
              </a:rPr>
              <a:t>Using Social Media</a:t>
            </a:r>
            <a:br>
              <a:rPr sz="4000"/>
            </a:br>
            <a:r>
              <a:rPr b="0" lang="en-US" sz="4000" spc="-1" strike="noStrike">
                <a:solidFill>
                  <a:srgbClr val="0d0d0d"/>
                </a:solidFill>
                <a:latin typeface="Lucida Sans Unicode"/>
              </a:rPr>
              <a:t>to Appeal Kinds</a:t>
            </a:r>
            <a:br>
              <a:rPr sz="4000"/>
            </a:br>
            <a:r>
              <a:rPr b="0" lang="en-US" sz="4000" spc="-1" strike="noStrike">
                <a:solidFill>
                  <a:srgbClr val="0d0d0d"/>
                </a:solidFill>
                <a:latin typeface="Lucida Sans Unicode"/>
              </a:rPr>
              <a:t>of Seekers</a:t>
            </a:r>
            <a:br>
              <a:rPr sz="4000"/>
            </a:br>
            <a:br>
              <a:rPr sz="4000"/>
            </a:br>
            <a:br>
              <a:rPr sz="2700"/>
            </a:br>
            <a:br>
              <a:rPr sz="2700"/>
            </a:br>
            <a:endParaRPr b="0" lang="en-US" sz="4000" spc="-1" strike="noStrike">
              <a:solidFill>
                <a:srgbClr val="000000"/>
              </a:solidFill>
              <a:latin typeface="Corbel"/>
            </a:endParaRPr>
          </a:p>
        </p:txBody>
      </p:sp>
      <p:sp>
        <p:nvSpPr>
          <p:cNvPr id="107" name="PlaceHolder 2"/>
          <p:cNvSpPr>
            <a:spLocks noGrp="1"/>
          </p:cNvSpPr>
          <p:nvPr>
            <p:ph/>
          </p:nvPr>
        </p:nvSpPr>
        <p:spPr>
          <a:xfrm>
            <a:off x="3297240" y="692640"/>
            <a:ext cx="4964040" cy="5402880"/>
          </a:xfrm>
          <a:prstGeom prst="rect">
            <a:avLst/>
          </a:prstGeom>
          <a:noFill/>
          <a:ln w="0">
            <a:noFill/>
          </a:ln>
        </p:spPr>
        <p:txBody>
          <a:bodyPr anchor="t">
            <a:normAutofit/>
          </a:bodyPr>
          <a:p>
            <a:pPr marL="34200">
              <a:lnSpc>
                <a:spcPct val="90000"/>
              </a:lnSpc>
              <a:spcBef>
                <a:spcPts val="1001"/>
              </a:spcBef>
              <a:buNone/>
              <a:tabLst>
                <a:tab algn="l" pos="0"/>
              </a:tabLst>
            </a:pPr>
            <a:r>
              <a:rPr b="0" lang="en-US" sz="3600" spc="-1" strike="noStrike">
                <a:solidFill>
                  <a:srgbClr val="43349c"/>
                </a:solidFill>
                <a:latin typeface="Corbel"/>
              </a:rPr>
              <a:t>Byberry’s  Instagram</a:t>
            </a:r>
            <a:endParaRPr b="0" lang="en-US" sz="3600" spc="-1" strike="noStrike">
              <a:solidFill>
                <a:srgbClr val="a6b727"/>
              </a:solidFill>
              <a:latin typeface="Corbel"/>
            </a:endParaRPr>
          </a:p>
          <a:p>
            <a:pPr marL="34200">
              <a:lnSpc>
                <a:spcPct val="90000"/>
              </a:lnSpc>
              <a:spcBef>
                <a:spcPts val="1001"/>
              </a:spcBef>
              <a:buNone/>
              <a:tabLst>
                <a:tab algn="l" pos="0"/>
              </a:tabLst>
            </a:pPr>
            <a:endParaRPr b="0" lang="en-US" sz="3600" spc="-1" strike="noStrike">
              <a:solidFill>
                <a:srgbClr val="a6b727"/>
              </a:solidFill>
              <a:latin typeface="Corbel"/>
            </a:endParaRPr>
          </a:p>
          <a:p>
            <a:pPr marL="34200">
              <a:lnSpc>
                <a:spcPct val="90000"/>
              </a:lnSpc>
              <a:spcBef>
                <a:spcPts val="1001"/>
              </a:spcBef>
              <a:buNone/>
              <a:tabLst>
                <a:tab algn="l" pos="0"/>
              </a:tabLst>
            </a:pPr>
            <a:r>
              <a:rPr b="0" lang="en-US" sz="3600" spc="-1" strike="noStrike">
                <a:solidFill>
                  <a:srgbClr val="43349c"/>
                </a:solidFill>
                <a:latin typeface="Corbel"/>
              </a:rPr>
              <a:t> </a:t>
            </a:r>
            <a:endParaRPr b="0" lang="en-US" sz="3600" spc="-1" strike="noStrike">
              <a:solidFill>
                <a:srgbClr val="a6b727"/>
              </a:solidFill>
              <a:latin typeface="Corbel"/>
            </a:endParaRPr>
          </a:p>
        </p:txBody>
      </p:sp>
      <p:graphicFrame>
        <p:nvGraphicFramePr>
          <p:cNvPr id="108" name="Object 5"/>
          <p:cNvGraphicFramePr/>
          <p:nvPr/>
        </p:nvGraphicFramePr>
        <p:xfrm>
          <a:off x="3927600" y="1401120"/>
          <a:ext cx="3068280" cy="4763880"/>
        </p:xfrm>
        <a:graphic>
          <a:graphicData uri="http://schemas.openxmlformats.org/presentationml/2006/ole">
            <p:oleObj progId="Word.Document.12" r:id="rId1" spid="">
              <p:embed/>
              <p:pic>
                <p:nvPicPr>
                  <p:cNvPr id="109" name="Object 5" descr=""/>
                  <p:cNvPicPr/>
                  <p:nvPr/>
                </p:nvPicPr>
                <p:blipFill>
                  <a:blip r:embed="rId2"/>
                  <a:stretch/>
                </p:blipFill>
                <p:spPr>
                  <a:xfrm>
                    <a:off x="3927600" y="1401120"/>
                    <a:ext cx="3068280" cy="4763880"/>
                  </a:xfrm>
                  <a:prstGeom prst="rect">
                    <a:avLst/>
                  </a:prstGeom>
                  <a:ln w="0">
                    <a:noFill/>
                  </a:ln>
                </p:spPr>
              </p:pic>
            </p:oleObj>
          </a:graphicData>
        </a:graphic>
      </p:graphicFrame>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pic>
        <p:nvPicPr>
          <p:cNvPr id="110" name="Picture 9" descr="A close-up of a paper&#10;&#10;Description automatically generated"/>
          <p:cNvPicPr/>
          <p:nvPr/>
        </p:nvPicPr>
        <p:blipFill>
          <a:blip r:embed="rId1"/>
          <a:stretch/>
        </p:blipFill>
        <p:spPr>
          <a:xfrm rot="376200">
            <a:off x="3584160" y="408600"/>
            <a:ext cx="5459040" cy="4139640"/>
          </a:xfrm>
          <a:prstGeom prst="rect">
            <a:avLst/>
          </a:prstGeom>
          <a:ln w="0">
            <a:noFill/>
          </a:ln>
        </p:spPr>
      </p:pic>
      <p:sp>
        <p:nvSpPr>
          <p:cNvPr id="111" name="PlaceHolder 1"/>
          <p:cNvSpPr>
            <a:spLocks noGrp="1"/>
          </p:cNvSpPr>
          <p:nvPr>
            <p:ph type="title"/>
          </p:nvPr>
        </p:nvSpPr>
        <p:spPr>
          <a:xfrm>
            <a:off x="336600" y="1089000"/>
            <a:ext cx="2045880" cy="3335040"/>
          </a:xfrm>
          <a:prstGeom prst="rect">
            <a:avLst/>
          </a:prstGeom>
          <a:noFill/>
          <a:ln w="0">
            <a:noFill/>
          </a:ln>
        </p:spPr>
        <p:txBody>
          <a:bodyPr anchor="ctr">
            <a:normAutofit fontScale="58000"/>
          </a:bodyPr>
          <a:p>
            <a:pPr algn="ctr">
              <a:lnSpc>
                <a:spcPct val="90000"/>
              </a:lnSpc>
              <a:buNone/>
            </a:pPr>
            <a:br>
              <a:rPr sz="3100"/>
            </a:br>
            <a:br>
              <a:rPr sz="3100"/>
            </a:br>
            <a:r>
              <a:rPr b="0" lang="en-US" sz="3600" spc="-1" strike="noStrike">
                <a:solidFill>
                  <a:srgbClr val="0d0d0d"/>
                </a:solidFill>
                <a:latin typeface="Lucida Sans Unicode"/>
              </a:rPr>
              <a:t>Print materials</a:t>
            </a:r>
            <a:br>
              <a:rPr sz="3100"/>
            </a:br>
            <a:r>
              <a:rPr b="0" lang="en-US" sz="3100" spc="-1" strike="noStrike">
                <a:solidFill>
                  <a:srgbClr val="0d0d0d"/>
                </a:solidFill>
                <a:latin typeface="Lucida Sans Unicode"/>
              </a:rPr>
              <a:t>like:</a:t>
            </a:r>
            <a:br>
              <a:rPr sz="3100"/>
            </a:br>
            <a:br>
              <a:rPr sz="3100"/>
            </a:br>
            <a:r>
              <a:rPr b="0" lang="en-US" sz="3100" spc="-1" strike="noStrike">
                <a:solidFill>
                  <a:srgbClr val="0d0d0d"/>
                </a:solidFill>
                <a:latin typeface="Lucida Sans Unicode"/>
              </a:rPr>
              <a:t>ABCs of Quakerism</a:t>
            </a:r>
            <a:br>
              <a:rPr sz="3100"/>
            </a:br>
            <a:br>
              <a:rPr sz="3100"/>
            </a:br>
            <a:r>
              <a:rPr b="0" lang="en-US" sz="2700" spc="-1" strike="noStrike">
                <a:solidFill>
                  <a:srgbClr val="0d0d0d"/>
                </a:solidFill>
                <a:latin typeface="Lucida Sans Unicode"/>
              </a:rPr>
              <a:t>by Sally Rickerman </a:t>
            </a:r>
            <a:br>
              <a:rPr sz="3200"/>
            </a:br>
            <a:br>
              <a:rPr sz="3200"/>
            </a:br>
            <a:endParaRPr b="0" lang="en-US" sz="2700" spc="-1" strike="noStrike">
              <a:solidFill>
                <a:srgbClr val="000000"/>
              </a:solidFill>
              <a:latin typeface="Corbel"/>
            </a:endParaRPr>
          </a:p>
        </p:txBody>
      </p:sp>
      <p:sp>
        <p:nvSpPr>
          <p:cNvPr id="112" name="PlaceHolder 2"/>
          <p:cNvSpPr>
            <a:spLocks noGrp="1"/>
          </p:cNvSpPr>
          <p:nvPr>
            <p:ph/>
          </p:nvPr>
        </p:nvSpPr>
        <p:spPr>
          <a:xfrm>
            <a:off x="3789360" y="692640"/>
            <a:ext cx="4472280" cy="5402880"/>
          </a:xfrm>
          <a:prstGeom prst="rect">
            <a:avLst/>
          </a:prstGeom>
          <a:noFill/>
          <a:ln w="0">
            <a:noFill/>
          </a:ln>
        </p:spPr>
        <p:txBody>
          <a:bodyPr anchor="t">
            <a:normAutofit/>
          </a:bodyPr>
          <a:p>
            <a:pPr marL="34200">
              <a:lnSpc>
                <a:spcPct val="90000"/>
              </a:lnSpc>
              <a:spcBef>
                <a:spcPts val="1001"/>
              </a:spcBef>
              <a:buNone/>
              <a:tabLst>
                <a:tab algn="l" pos="0"/>
              </a:tabLst>
            </a:pPr>
            <a:endParaRPr b="0" lang="en-US" sz="3600" spc="-1" strike="noStrike">
              <a:solidFill>
                <a:srgbClr val="a6b727"/>
              </a:solidFill>
              <a:latin typeface="Corbel"/>
            </a:endParaRPr>
          </a:p>
          <a:p>
            <a:pPr marL="34200">
              <a:lnSpc>
                <a:spcPct val="90000"/>
              </a:lnSpc>
              <a:spcBef>
                <a:spcPts val="1001"/>
              </a:spcBef>
              <a:buNone/>
              <a:tabLst>
                <a:tab algn="l" pos="0"/>
              </a:tabLst>
            </a:pPr>
            <a:r>
              <a:rPr b="0" lang="en-US" sz="3600" spc="-1" strike="noStrike">
                <a:solidFill>
                  <a:srgbClr val="43349c"/>
                </a:solidFill>
                <a:latin typeface="Corbel"/>
              </a:rPr>
              <a:t> </a:t>
            </a:r>
            <a:endParaRPr b="0" lang="en-US" sz="3600" spc="-1" strike="noStrike">
              <a:solidFill>
                <a:srgbClr val="a6b727"/>
              </a:solidFill>
              <a:latin typeface="Corbel"/>
            </a:endParaRPr>
          </a:p>
        </p:txBody>
      </p:sp>
      <p:pic>
        <p:nvPicPr>
          <p:cNvPr id="113" name="Picture 7" descr="A sign with a letter in it&#10;&#10;Description automatically generated"/>
          <p:cNvPicPr/>
          <p:nvPr/>
        </p:nvPicPr>
        <p:blipFill>
          <a:blip r:embed="rId2"/>
          <a:stretch/>
        </p:blipFill>
        <p:spPr>
          <a:xfrm rot="231000">
            <a:off x="2409120" y="557280"/>
            <a:ext cx="2888280" cy="60872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3349c"/>
        </a:solidFill>
      </p:bgPr>
    </p:bg>
    <p:spTree>
      <p:nvGrpSpPr>
        <p:cNvPr id="1" name=""/>
        <p:cNvGrpSpPr/>
        <p:nvPr/>
      </p:nvGrpSpPr>
      <p:grpSpPr>
        <a:xfrm>
          <a:off x="0" y="0"/>
          <a:ext cx="0" cy="0"/>
          <a:chOff x="0" y="0"/>
          <a:chExt cx="0" cy="0"/>
        </a:xfrm>
      </p:grpSpPr>
      <p:sp>
        <p:nvSpPr>
          <p:cNvPr id="114" name="Rectangle 13"/>
          <p:cNvSpPr/>
          <p:nvPr/>
        </p:nvSpPr>
        <p:spPr>
          <a:xfrm>
            <a:off x="4782600" y="2891880"/>
            <a:ext cx="4240440" cy="3841560"/>
          </a:xfrm>
          <a:prstGeom prst="rect">
            <a:avLst/>
          </a:prstGeom>
          <a:solidFill>
            <a:srgbClr val="41319f"/>
          </a:solidFill>
          <a:ln>
            <a:solidFill>
              <a:srgbClr val="485011"/>
            </a:solidFill>
            <a:round/>
          </a:ln>
        </p:spPr>
        <p:style>
          <a:lnRef idx="2">
            <a:schemeClr val="accent1">
              <a:shade val="15000"/>
            </a:schemeClr>
          </a:lnRef>
          <a:fillRef idx="1">
            <a:schemeClr val="accent1"/>
          </a:fillRef>
          <a:effectRef idx="0">
            <a:schemeClr val="accent1"/>
          </a:effectRef>
          <a:fontRef idx="minor"/>
        </p:style>
      </p:sp>
      <p:sp>
        <p:nvSpPr>
          <p:cNvPr id="115" name="Rectangle 14"/>
          <p:cNvSpPr/>
          <p:nvPr/>
        </p:nvSpPr>
        <p:spPr>
          <a:xfrm>
            <a:off x="5339880" y="3104640"/>
            <a:ext cx="3125520" cy="3302640"/>
          </a:xfrm>
          <a:prstGeom prst="rect">
            <a:avLst/>
          </a:prstGeom>
          <a:solidFill>
            <a:schemeClr val="bg1">
              <a:lumMod val="95000"/>
            </a:schemeClr>
          </a:solidFill>
          <a:ln>
            <a:solidFill>
              <a:srgbClr val="485011"/>
            </a:solidFill>
            <a:round/>
          </a:ln>
        </p:spPr>
        <p:style>
          <a:lnRef idx="2">
            <a:schemeClr val="accent1">
              <a:shade val="15000"/>
            </a:schemeClr>
          </a:lnRef>
          <a:fillRef idx="1">
            <a:schemeClr val="accent1"/>
          </a:fillRef>
          <a:effectRef idx="0">
            <a:schemeClr val="accent1"/>
          </a:effectRef>
          <a:fontRef idx="minor"/>
        </p:style>
      </p:sp>
      <p:sp>
        <p:nvSpPr>
          <p:cNvPr id="116" name="PlaceHolder 1"/>
          <p:cNvSpPr>
            <a:spLocks noGrp="1"/>
          </p:cNvSpPr>
          <p:nvPr>
            <p:ph type="title"/>
          </p:nvPr>
        </p:nvSpPr>
        <p:spPr>
          <a:xfrm>
            <a:off x="857160" y="609480"/>
            <a:ext cx="4137120" cy="1356120"/>
          </a:xfrm>
          <a:prstGeom prst="rect">
            <a:avLst/>
          </a:prstGeom>
          <a:noFill/>
          <a:ln w="0">
            <a:noFill/>
          </a:ln>
        </p:spPr>
        <p:txBody>
          <a:bodyPr anchor="ctr">
            <a:normAutofit/>
          </a:bodyPr>
          <a:p>
            <a:pPr>
              <a:lnSpc>
                <a:spcPct val="90000"/>
              </a:lnSpc>
              <a:buNone/>
            </a:pPr>
            <a:r>
              <a:rPr b="0" lang="en-US" sz="4000" spc="-1" strike="noStrike">
                <a:solidFill>
                  <a:srgbClr val="0d0d0d"/>
                </a:solidFill>
                <a:latin typeface="Corbel"/>
              </a:rPr>
              <a:t>MINISTRIES AS OUTREACH </a:t>
            </a:r>
            <a:endParaRPr b="0" lang="en-US" sz="4000" spc="-1" strike="noStrike">
              <a:solidFill>
                <a:srgbClr val="000000"/>
              </a:solidFill>
              <a:latin typeface="Corbel"/>
            </a:endParaRPr>
          </a:p>
        </p:txBody>
      </p:sp>
      <p:sp>
        <p:nvSpPr>
          <p:cNvPr id="117" name="PlaceHolder 2"/>
          <p:cNvSpPr>
            <a:spLocks noGrp="1"/>
          </p:cNvSpPr>
          <p:nvPr>
            <p:ph/>
          </p:nvPr>
        </p:nvSpPr>
        <p:spPr>
          <a:xfrm>
            <a:off x="514080" y="2180520"/>
            <a:ext cx="4057560" cy="4226760"/>
          </a:xfrm>
          <a:prstGeom prst="rect">
            <a:avLst/>
          </a:prstGeom>
          <a:noFill/>
          <a:ln w="0">
            <a:noFill/>
          </a:ln>
        </p:spPr>
        <p:txBody>
          <a:bodyPr anchor="t">
            <a:normAutofit fontScale="69000"/>
          </a:bodyPr>
          <a:p>
            <a:pPr>
              <a:lnSpc>
                <a:spcPct val="115000"/>
              </a:lnSpc>
              <a:buNone/>
              <a:tabLst>
                <a:tab algn="l" pos="0"/>
              </a:tabLst>
            </a:pPr>
            <a:r>
              <a:rPr b="1" lang="en-US" sz="1800" spc="-1" strike="noStrike">
                <a:solidFill>
                  <a:srgbClr val="2980b9"/>
                </a:solidFill>
                <a:latin typeface="Georgia"/>
                <a:ea typeface="Times New Roman"/>
              </a:rPr>
              <a:t>Announcing a New PYM Collaborative!</a:t>
            </a:r>
            <a:r>
              <a:rPr b="1" lang="en-US" sz="1800" spc="-1" strike="noStrike">
                <a:solidFill>
                  <a:srgbClr val="505050"/>
                </a:solidFill>
                <a:latin typeface="Georgia"/>
                <a:ea typeface="Times New Roman"/>
              </a:rPr>
              <a:t> </a:t>
            </a:r>
            <a:r>
              <a:rPr b="1" i="1" lang="en-US" sz="1800" spc="-1" strike="noStrike">
                <a:solidFill>
                  <a:srgbClr val="505050"/>
                </a:solidFill>
                <a:latin typeface="Times New Roman"/>
                <a:ea typeface="Times New Roman"/>
              </a:rPr>
              <a:t>​​​​​</a:t>
            </a:r>
            <a:endParaRPr b="0" lang="en-US" sz="1800" spc="-1" strike="noStrike">
              <a:solidFill>
                <a:srgbClr val="a6b727"/>
              </a:solidFill>
              <a:latin typeface="Corbel"/>
            </a:endParaRPr>
          </a:p>
          <a:p>
            <a:pPr indent="-137160">
              <a:lnSpc>
                <a:spcPct val="115000"/>
              </a:lnSpc>
              <a:buClr>
                <a:srgbClr val="a6b727"/>
              </a:buClr>
              <a:buSzPct val="80000"/>
              <a:buFont typeface="Corbel"/>
              <a:buChar char="•"/>
              <a:tabLst>
                <a:tab algn="l" pos="0"/>
              </a:tabLst>
            </a:pPr>
            <a:r>
              <a:rPr b="1" i="1" lang="en-US" sz="1800" spc="-1" strike="noStrike">
                <a:solidFill>
                  <a:srgbClr val="505050"/>
                </a:solidFill>
                <a:latin typeface="Georgia"/>
                <a:ea typeface="Times New Roman"/>
              </a:rPr>
              <a:t>Friends Ending Gun Violence</a:t>
            </a:r>
            <a:r>
              <a:rPr b="1" lang="en-US" sz="1800" spc="-1" strike="noStrike">
                <a:solidFill>
                  <a:srgbClr val="505050"/>
                </a:solidFill>
                <a:latin typeface="Georgia"/>
                <a:ea typeface="Times New Roman"/>
              </a:rPr>
              <a:t> </a:t>
            </a:r>
            <a:endParaRPr b="0" lang="en-US" sz="18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tabLst>
                <a:tab algn="l" pos="0"/>
              </a:tabLst>
            </a:pPr>
            <a:r>
              <a:rPr b="0" lang="en-US" sz="1900" spc="-1" strike="noStrike">
                <a:solidFill>
                  <a:srgbClr val="505050"/>
                </a:solidFill>
                <a:latin typeface="Georgia"/>
                <a:ea typeface="Times New Roman"/>
              </a:rPr>
              <a:t>Friends Ending Gun Violence is a recently formed Collaborative within the Philadelphia Yearly Meeting. </a:t>
            </a:r>
            <a:endParaRPr b="0" lang="en-US" sz="1900" spc="-1" strike="noStrike">
              <a:solidFill>
                <a:srgbClr val="a6b727"/>
              </a:solidFill>
              <a:latin typeface="Corbel"/>
            </a:endParaRPr>
          </a:p>
          <a:p>
            <a:pPr>
              <a:lnSpc>
                <a:spcPct val="90000"/>
              </a:lnSpc>
              <a:spcBef>
                <a:spcPts val="1001"/>
              </a:spcBef>
              <a:buNone/>
              <a:tabLst>
                <a:tab algn="l" pos="0"/>
              </a:tabLst>
            </a:pPr>
            <a:endParaRPr b="0" lang="en-US" sz="19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tabLst>
                <a:tab algn="l" pos="0"/>
              </a:tabLst>
            </a:pPr>
            <a:r>
              <a:rPr b="0" lang="en-US" sz="1900" spc="-1" strike="noStrike">
                <a:solidFill>
                  <a:srgbClr val="505050"/>
                </a:solidFill>
                <a:latin typeface="Georgia"/>
                <a:ea typeface="Times New Roman"/>
              </a:rPr>
              <a:t>We hope that your members and attenders will join the efforts of this Collaborative to build a network of Friends who will respond and mobilize to bring about an end to gun violence. </a:t>
            </a:r>
            <a:endParaRPr b="0" lang="en-US" sz="1900" spc="-1" strike="noStrike">
              <a:solidFill>
                <a:srgbClr val="a6b727"/>
              </a:solidFill>
              <a:latin typeface="Corbel"/>
            </a:endParaRPr>
          </a:p>
          <a:p>
            <a:pPr>
              <a:lnSpc>
                <a:spcPct val="90000"/>
              </a:lnSpc>
              <a:spcBef>
                <a:spcPts val="1001"/>
              </a:spcBef>
              <a:buNone/>
              <a:tabLst>
                <a:tab algn="l" pos="0"/>
              </a:tabLst>
            </a:pPr>
            <a:endParaRPr b="0" lang="en-US" sz="19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tabLst>
                <a:tab algn="l" pos="0"/>
              </a:tabLst>
            </a:pPr>
            <a:r>
              <a:rPr b="0" lang="en-US" sz="1900" spc="-1" strike="noStrike">
                <a:solidFill>
                  <a:srgbClr val="505050"/>
                </a:solidFill>
                <a:latin typeface="Georgia"/>
                <a:ea typeface="Times New Roman"/>
              </a:rPr>
              <a:t>FEGV is collaborating with other groups organized for the same purpose such as Heeding Gods Call, With One Voice, Quaker Action Mid-Atlantic Region (QAMAR) and CeasefirePA.</a:t>
            </a:r>
            <a:endParaRPr b="0" lang="en-US" sz="1900" spc="-1" strike="noStrike">
              <a:solidFill>
                <a:srgbClr val="a6b727"/>
              </a:solidFill>
              <a:latin typeface="Corbel"/>
            </a:endParaRPr>
          </a:p>
          <a:p>
            <a:pPr>
              <a:lnSpc>
                <a:spcPct val="90000"/>
              </a:lnSpc>
              <a:spcBef>
                <a:spcPts val="1001"/>
              </a:spcBef>
              <a:buNone/>
              <a:tabLst>
                <a:tab algn="l" pos="0"/>
              </a:tabLst>
            </a:pPr>
            <a:endParaRPr b="0" lang="en-US" sz="1800" spc="-1" strike="noStrike">
              <a:solidFill>
                <a:srgbClr val="a6b727"/>
              </a:solidFill>
              <a:latin typeface="Corbel"/>
            </a:endParaRPr>
          </a:p>
          <a:p>
            <a:pPr marL="171360" indent="-137160">
              <a:lnSpc>
                <a:spcPct val="90000"/>
              </a:lnSpc>
              <a:spcBef>
                <a:spcPts val="1001"/>
              </a:spcBef>
              <a:buClr>
                <a:srgbClr val="a6b727"/>
              </a:buClr>
              <a:buSzPct val="80000"/>
              <a:buFont typeface="Corbel"/>
              <a:buChar char="•"/>
              <a:tabLst>
                <a:tab algn="l" pos="0"/>
              </a:tabLst>
            </a:pPr>
            <a:r>
              <a:rPr b="0" lang="en-US" sz="1500" spc="-1" strike="noStrike">
                <a:solidFill>
                  <a:srgbClr val="505050"/>
                </a:solidFill>
                <a:latin typeface="Georgia"/>
                <a:ea typeface="Times New Roman"/>
              </a:rPr>
              <a:t>Pamela Yaller, co-clerk, Upper Dublin MM, </a:t>
            </a:r>
            <a:r>
              <a:rPr b="0" lang="en-US" sz="1500" spc="-1" strike="noStrike" u="sng">
                <a:solidFill>
                  <a:srgbClr val="f59e00"/>
                </a:solidFill>
                <a:uFillTx/>
                <a:latin typeface="Georgia"/>
                <a:ea typeface="Times New Roman"/>
                <a:hlinkClick r:id="rId1"/>
              </a:rPr>
              <a:t>pamyaller@icloud.com</a:t>
            </a:r>
            <a:br>
              <a:rPr sz="1500"/>
            </a:br>
            <a:r>
              <a:rPr b="0" lang="en-US" sz="1500" spc="-1" strike="noStrike">
                <a:solidFill>
                  <a:srgbClr val="505050"/>
                </a:solidFill>
                <a:latin typeface="Georgia"/>
                <a:ea typeface="Times New Roman"/>
              </a:rPr>
              <a:t>Martha Bryans, co-clerk, Downingtown MM, </a:t>
            </a:r>
            <a:r>
              <a:rPr b="0" lang="en-US" sz="1500" spc="-1" strike="noStrike" u="sng">
                <a:solidFill>
                  <a:srgbClr val="f59e00"/>
                </a:solidFill>
                <a:uFillTx/>
                <a:latin typeface="Georgia"/>
                <a:ea typeface="Times New Roman"/>
                <a:hlinkClick r:id="rId2"/>
              </a:rPr>
              <a:t>mbryans26@verizon.net</a:t>
            </a:r>
            <a:endParaRPr b="0" lang="en-US" sz="1500" spc="-1" strike="noStrike">
              <a:solidFill>
                <a:srgbClr val="a6b727"/>
              </a:solidFill>
              <a:latin typeface="Corbel"/>
            </a:endParaRPr>
          </a:p>
        </p:txBody>
      </p:sp>
      <p:pic>
        <p:nvPicPr>
          <p:cNvPr id="118" name="Picture 2" descr="A group of flags in a field&#10;&#10;Description automatically generated"/>
          <p:cNvPicPr/>
          <p:nvPr/>
        </p:nvPicPr>
        <p:blipFill>
          <a:blip r:embed="rId3"/>
          <a:stretch/>
        </p:blipFill>
        <p:spPr>
          <a:xfrm>
            <a:off x="4782600" y="609480"/>
            <a:ext cx="3847320" cy="2008440"/>
          </a:xfrm>
          <a:prstGeom prst="rect">
            <a:avLst/>
          </a:prstGeom>
          <a:ln w="0">
            <a:noFill/>
          </a:ln>
        </p:spPr>
      </p:pic>
      <p:sp>
        <p:nvSpPr>
          <p:cNvPr id="119" name="TextBox 12"/>
          <p:cNvSpPr/>
          <p:nvPr/>
        </p:nvSpPr>
        <p:spPr>
          <a:xfrm>
            <a:off x="5519880" y="3429000"/>
            <a:ext cx="2879280" cy="28328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Corbel"/>
              </a:rPr>
              <a:t>Above photo: Memorial to the Lost at </a:t>
            </a:r>
            <a:r>
              <a:rPr b="1" lang="en-US" sz="1800" spc="-1" strike="noStrike">
                <a:solidFill>
                  <a:srgbClr val="000000"/>
                </a:solidFill>
                <a:latin typeface="Corbel"/>
              </a:rPr>
              <a:t>Upper Dublin Friends.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0" lang="en-US" sz="1800" spc="-1" strike="noStrike">
                <a:solidFill>
                  <a:srgbClr val="000000"/>
                </a:solidFill>
                <a:latin typeface="Corbel"/>
              </a:rPr>
              <a:t>In June 15, </a:t>
            </a:r>
            <a:r>
              <a:rPr b="1" lang="en-US" sz="1800" spc="-1" strike="noStrike">
                <a:solidFill>
                  <a:srgbClr val="000000"/>
                </a:solidFill>
                <a:latin typeface="Corbel"/>
              </a:rPr>
              <a:t>Norristown Friends Meeting </a:t>
            </a:r>
            <a:r>
              <a:rPr b="0" lang="en-US" sz="1800" spc="-1" strike="noStrike">
                <a:solidFill>
                  <a:srgbClr val="000000"/>
                </a:solidFill>
                <a:latin typeface="Corbel"/>
              </a:rPr>
              <a:t>will host this Memorial, and on June 22 host a community wide event with speakers, live music and refreshments.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120" name="PlaceHolder 1"/>
          <p:cNvSpPr>
            <a:spLocks noGrp="1"/>
          </p:cNvSpPr>
          <p:nvPr>
            <p:ph/>
          </p:nvPr>
        </p:nvSpPr>
        <p:spPr>
          <a:xfrm>
            <a:off x="678960" y="1801080"/>
            <a:ext cx="3560400" cy="4800240"/>
          </a:xfrm>
          <a:prstGeom prst="rect">
            <a:avLst/>
          </a:prstGeom>
          <a:noFill/>
          <a:ln w="0">
            <a:noFill/>
          </a:ln>
        </p:spPr>
        <p:txBody>
          <a:bodyPr anchor="t">
            <a:normAutofit fontScale="22000"/>
          </a:bodyPr>
          <a:p>
            <a:pPr>
              <a:lnSpc>
                <a:spcPct val="115000"/>
              </a:lnSpc>
              <a:buNone/>
              <a:tabLst>
                <a:tab algn="l" pos="0"/>
              </a:tabLst>
            </a:pPr>
            <a:r>
              <a:rPr b="1" lang="en-US" sz="5500" spc="-1" strike="noStrike">
                <a:solidFill>
                  <a:srgbClr val="0d0d0d"/>
                </a:solidFill>
                <a:latin typeface="Aptos"/>
                <a:ea typeface="Aptos"/>
              </a:rPr>
              <a:t>Are you a member or attender who…</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Loves learning, sharing knowledge, and getting the word out about fun events and Quakerism?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Do you enjoy sales, marketing and/or community organizing?</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Do you like technical troubleshooting?</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Could you develop social media campaigns?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Could you teach others how to update the website or Facebook page?</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Could you be a presenter for the Outreach Skills series? </a:t>
            </a:r>
            <a:endParaRPr b="0" lang="en-US" sz="5500" spc="-1" strike="noStrike">
              <a:solidFill>
                <a:srgbClr val="a6b727"/>
              </a:solidFill>
              <a:latin typeface="Corbel"/>
            </a:endParaRPr>
          </a:p>
          <a:p>
            <a:pPr>
              <a:lnSpc>
                <a:spcPct val="115000"/>
              </a:lnSpc>
              <a:buNone/>
              <a:tabLst>
                <a:tab algn="l" pos="0"/>
              </a:tabLst>
            </a:pPr>
            <a:endParaRPr b="0" lang="en-US" sz="5500" spc="-1" strike="noStrike">
              <a:solidFill>
                <a:srgbClr val="a6b727"/>
              </a:solidFill>
              <a:latin typeface="Corbel"/>
            </a:endParaRPr>
          </a:p>
          <a:p>
            <a:pPr>
              <a:lnSpc>
                <a:spcPct val="115000"/>
              </a:lnSpc>
              <a:buNone/>
              <a:tabLst>
                <a:tab algn="l" pos="0"/>
              </a:tabLst>
            </a:pPr>
            <a:r>
              <a:rPr b="0" lang="en-US" sz="5500" spc="-1" strike="noStrike">
                <a:solidFill>
                  <a:srgbClr val="0d0d0d"/>
                </a:solidFill>
                <a:latin typeface="Aptos"/>
                <a:ea typeface="Aptos"/>
              </a:rPr>
              <a:t>* Would you be the one to learn to use a new technology or apps and pass it on? </a:t>
            </a:r>
            <a:endParaRPr b="0" lang="en-US" sz="5500" spc="-1" strike="noStrike">
              <a:solidFill>
                <a:srgbClr val="a6b727"/>
              </a:solidFill>
              <a:latin typeface="Corbel"/>
            </a:endParaRPr>
          </a:p>
          <a:p>
            <a:pPr>
              <a:lnSpc>
                <a:spcPct val="115000"/>
              </a:lnSpc>
              <a:buNone/>
              <a:tabLst>
                <a:tab algn="l" pos="0"/>
              </a:tabLst>
            </a:pPr>
            <a:endParaRPr b="0" lang="en-US" sz="2000" spc="-1" strike="noStrike">
              <a:solidFill>
                <a:srgbClr val="a6b727"/>
              </a:solidFill>
              <a:latin typeface="Corbel"/>
            </a:endParaRPr>
          </a:p>
          <a:p>
            <a:pPr>
              <a:lnSpc>
                <a:spcPct val="115000"/>
              </a:lnSpc>
              <a:buNone/>
              <a:tabLst>
                <a:tab algn="l" pos="0"/>
              </a:tabLst>
            </a:pPr>
            <a:r>
              <a:rPr b="0" lang="en-US" sz="5500" spc="-1" strike="noStrike">
                <a:solidFill>
                  <a:srgbClr val="a6b727"/>
                </a:solidFill>
                <a:latin typeface="Aptos"/>
                <a:ea typeface="Aptos"/>
              </a:rPr>
              <a:t> </a:t>
            </a:r>
            <a:endParaRPr b="0" lang="en-US" sz="5500" spc="-1" strike="noStrike">
              <a:solidFill>
                <a:srgbClr val="a6b727"/>
              </a:solidFill>
              <a:latin typeface="Corbel"/>
            </a:endParaRPr>
          </a:p>
          <a:p>
            <a:pPr marL="34200">
              <a:lnSpc>
                <a:spcPct val="90000"/>
              </a:lnSpc>
              <a:spcBef>
                <a:spcPts val="1001"/>
              </a:spcBef>
              <a:buNone/>
              <a:tabLst>
                <a:tab algn="l" pos="0"/>
              </a:tabLst>
            </a:pPr>
            <a:endParaRPr b="0" lang="en-US" sz="2000" spc="-1" strike="noStrike">
              <a:solidFill>
                <a:srgbClr val="a6b727"/>
              </a:solidFill>
              <a:latin typeface="Corbel"/>
            </a:endParaRPr>
          </a:p>
        </p:txBody>
      </p:sp>
      <p:sp>
        <p:nvSpPr>
          <p:cNvPr id="121" name="Content Placeholder 2"/>
          <p:cNvSpPr/>
          <p:nvPr/>
        </p:nvSpPr>
        <p:spPr>
          <a:xfrm>
            <a:off x="4572000" y="2000520"/>
            <a:ext cx="3926160" cy="4190760"/>
          </a:xfrm>
          <a:prstGeom prst="rect">
            <a:avLst/>
          </a:prstGeom>
          <a:noFill/>
          <a:ln w="0">
            <a:noFill/>
          </a:ln>
        </p:spPr>
        <p:style>
          <a:lnRef idx="0"/>
          <a:fillRef idx="0"/>
          <a:effectRef idx="0"/>
          <a:fontRef idx="minor"/>
        </p:style>
        <p:txBody>
          <a:bodyPr anchor="t">
            <a:normAutofit fontScale="20000"/>
          </a:bodyPr>
          <a:p>
            <a:pPr>
              <a:lnSpc>
                <a:spcPct val="115000"/>
              </a:lnSpc>
              <a:buNone/>
              <a:tabLst>
                <a:tab algn="l" pos="0"/>
              </a:tabLst>
            </a:pPr>
            <a:r>
              <a:rPr b="0" lang="en-US" sz="5500" spc="-1" strike="noStrike">
                <a:solidFill>
                  <a:srgbClr val="0d0d0d"/>
                </a:solidFill>
                <a:latin typeface="Aptos"/>
                <a:ea typeface="Aptos"/>
              </a:rPr>
              <a:t>* Could you fill out an inventory of your meeting’s potential and existing partners?  </a:t>
            </a:r>
            <a:endParaRPr b="0" lang="en-US" sz="5500" spc="-1" strike="noStrike">
              <a:latin typeface="Arial"/>
            </a:endParaRPr>
          </a:p>
          <a:p>
            <a:pPr>
              <a:lnSpc>
                <a:spcPct val="115000"/>
              </a:lnSpc>
              <a:buNone/>
              <a:tabLst>
                <a:tab algn="l" pos="0"/>
              </a:tabLst>
            </a:pP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Do you know how to produce community events?</a:t>
            </a: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Could you plan and lead an open house for prospective Seekers? </a:t>
            </a: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Do you like proofreading, checking website for links, and /or brainstorming ideas?</a:t>
            </a:r>
            <a:endParaRPr b="0" lang="en-US" sz="5500" spc="-1" strike="noStrike">
              <a:latin typeface="Arial"/>
            </a:endParaRPr>
          </a:p>
          <a:p>
            <a:pPr>
              <a:lnSpc>
                <a:spcPct val="115000"/>
              </a:lnSpc>
              <a:buNone/>
              <a:tabLst>
                <a:tab algn="l" pos="0"/>
              </a:tabLst>
            </a:pP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a:t>
            </a:r>
            <a:r>
              <a:rPr b="0" lang="en-US" sz="5500" spc="-1" strike="noStrike">
                <a:solidFill>
                  <a:srgbClr val="0d0d0d"/>
                </a:solidFill>
                <a:latin typeface="Aptos"/>
                <a:ea typeface="Aptos"/>
              </a:rPr>
              <a:t>* Do you want to create YouTube or Facebook shorts? Take photos of Quaker Life?</a:t>
            </a:r>
            <a:endParaRPr b="0" lang="en-US" sz="5500" spc="-1" strike="noStrike">
              <a:latin typeface="Arial"/>
            </a:endParaRPr>
          </a:p>
          <a:p>
            <a:pPr>
              <a:lnSpc>
                <a:spcPct val="115000"/>
              </a:lnSpc>
              <a:buNone/>
              <a:tabLst>
                <a:tab algn="l" pos="0"/>
              </a:tabLst>
            </a:pP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Would you be interested in working with young people to earn community volunteer credits by doing some content creation? </a:t>
            </a: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a:t>
            </a:r>
            <a:endParaRPr b="0" lang="en-US" sz="5500" spc="-1" strike="noStrike">
              <a:latin typeface="Arial"/>
            </a:endParaRPr>
          </a:p>
          <a:p>
            <a:pPr>
              <a:lnSpc>
                <a:spcPct val="115000"/>
              </a:lnSpc>
              <a:buNone/>
              <a:tabLst>
                <a:tab algn="l" pos="0"/>
              </a:tabLst>
            </a:pPr>
            <a:r>
              <a:rPr b="0" lang="en-US" sz="5500" spc="-1" strike="noStrike">
                <a:solidFill>
                  <a:srgbClr val="0d0d0d"/>
                </a:solidFill>
                <a:latin typeface="Aptos"/>
                <a:ea typeface="Aptos"/>
              </a:rPr>
              <a:t>* Are you able to write some short stories about your meeting? </a:t>
            </a:r>
            <a:endParaRPr b="0" lang="en-US" sz="5500" spc="-1" strike="noStrike">
              <a:latin typeface="Arial"/>
            </a:endParaRPr>
          </a:p>
          <a:p>
            <a:pPr>
              <a:lnSpc>
                <a:spcPct val="115000"/>
              </a:lnSpc>
              <a:buNone/>
              <a:tabLst>
                <a:tab algn="l" pos="0"/>
              </a:tabLst>
            </a:pPr>
            <a:r>
              <a:rPr b="0" lang="en-US" sz="5500" spc="-1" strike="noStrike">
                <a:solidFill>
                  <a:srgbClr val="a6b727"/>
                </a:solidFill>
                <a:latin typeface="Aptos"/>
                <a:ea typeface="Aptos"/>
              </a:rPr>
              <a:t> </a:t>
            </a:r>
            <a:endParaRPr b="0" lang="en-US" sz="5500" spc="-1" strike="noStrike">
              <a:latin typeface="Arial"/>
            </a:endParaRPr>
          </a:p>
          <a:p>
            <a:pPr marL="34200">
              <a:lnSpc>
                <a:spcPct val="90000"/>
              </a:lnSpc>
              <a:spcBef>
                <a:spcPts val="1001"/>
              </a:spcBef>
              <a:buNone/>
              <a:tabLst>
                <a:tab algn="l" pos="0"/>
              </a:tabLst>
            </a:pPr>
            <a:endParaRPr b="0" lang="en-US" sz="5500" spc="-1" strike="noStrike">
              <a:latin typeface="Arial"/>
            </a:endParaRPr>
          </a:p>
          <a:p>
            <a:pPr marL="34200">
              <a:lnSpc>
                <a:spcPct val="90000"/>
              </a:lnSpc>
              <a:spcBef>
                <a:spcPts val="1001"/>
              </a:spcBef>
              <a:buNone/>
              <a:tabLst>
                <a:tab algn="l" pos="0"/>
              </a:tabLst>
            </a:pPr>
            <a:endParaRPr b="0" lang="en-US" sz="2000" spc="-1" strike="noStrike">
              <a:latin typeface="Arial"/>
            </a:endParaRPr>
          </a:p>
        </p:txBody>
      </p:sp>
      <p:sp>
        <p:nvSpPr>
          <p:cNvPr id="122" name="PlaceHolder 2"/>
          <p:cNvSpPr>
            <a:spLocks noGrp="1"/>
          </p:cNvSpPr>
          <p:nvPr>
            <p:ph type="title"/>
          </p:nvPr>
        </p:nvSpPr>
        <p:spPr>
          <a:xfrm>
            <a:off x="868680" y="388080"/>
            <a:ext cx="7406280" cy="1356120"/>
          </a:xfrm>
          <a:prstGeom prst="rect">
            <a:avLst/>
          </a:prstGeom>
          <a:noFill/>
          <a:ln w="0">
            <a:noFill/>
          </a:ln>
        </p:spPr>
        <p:txBody>
          <a:bodyPr anchor="ctr">
            <a:normAutofit/>
          </a:bodyPr>
          <a:p>
            <a:pPr algn="ctr">
              <a:lnSpc>
                <a:spcPct val="90000"/>
              </a:lnSpc>
              <a:buNone/>
            </a:pPr>
            <a:r>
              <a:rPr b="1" lang="en-US" sz="1800" spc="-1" strike="noStrike">
                <a:solidFill>
                  <a:srgbClr val="000000"/>
                </a:solidFill>
                <a:highlight>
                  <a:srgbClr val="ffffff"/>
                </a:highlight>
                <a:latin typeface="Calibri"/>
                <a:ea typeface="Times New Roman"/>
              </a:rPr>
              <a:t>Can you offer a couple hours a month to make a huge difference in your own meeting and the entire Abington Quarter?</a:t>
            </a:r>
            <a:br>
              <a:rPr sz="1800"/>
            </a:br>
            <a:br>
              <a:rPr sz="1800"/>
            </a:br>
            <a:r>
              <a:rPr b="1" lang="en-US" sz="1800" spc="-1" strike="noStrike">
                <a:solidFill>
                  <a:srgbClr val="000000"/>
                </a:solidFill>
                <a:highlight>
                  <a:srgbClr val="ffffff"/>
                </a:highlight>
                <a:latin typeface="Calibri"/>
                <a:ea typeface="Times New Roman"/>
              </a:rPr>
              <a:t>Diversity of contributions is valued in the AQ Communications Committee:</a:t>
            </a:r>
            <a:endParaRPr b="0" lang="en-US" sz="1800" spc="-1" strike="noStrike">
              <a:solidFill>
                <a:srgbClr val="000000"/>
              </a:solidFill>
              <a:latin typeface="Corbe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747000" y="4919760"/>
            <a:ext cx="7406280" cy="1356120"/>
          </a:xfrm>
          <a:prstGeom prst="rect">
            <a:avLst/>
          </a:prstGeom>
          <a:noFill/>
          <a:ln w="0">
            <a:noFill/>
          </a:ln>
        </p:spPr>
        <p:txBody>
          <a:bodyPr anchor="ctr">
            <a:normAutofit fontScale="93000"/>
          </a:bodyPr>
          <a:p>
            <a:pPr algn="ctr">
              <a:lnSpc>
                <a:spcPct val="90000"/>
              </a:lnSpc>
              <a:buNone/>
            </a:pPr>
            <a:r>
              <a:rPr b="0" lang="en-US" sz="2700" spc="-1" strike="noStrike">
                <a:solidFill>
                  <a:srgbClr val="002060"/>
                </a:solidFill>
                <a:latin typeface="Corbel"/>
              </a:rPr>
              <a:t>Following Lunch there will be a Silent Vigil </a:t>
            </a:r>
            <a:br>
              <a:rPr sz="2700"/>
            </a:br>
            <a:r>
              <a:rPr b="0" lang="en-US" sz="2700" spc="-1" strike="noStrike">
                <a:solidFill>
                  <a:srgbClr val="002060"/>
                </a:solidFill>
                <a:latin typeface="Corbel"/>
              </a:rPr>
              <a:t>for an Israeli-Palistinian ceasefire now</a:t>
            </a:r>
            <a:br>
              <a:rPr sz="4000"/>
            </a:br>
            <a:endParaRPr b="0" lang="en-US" sz="2700" spc="-1" strike="noStrike">
              <a:solidFill>
                <a:srgbClr val="000000"/>
              </a:solidFill>
              <a:latin typeface="Corbel"/>
            </a:endParaRPr>
          </a:p>
        </p:txBody>
      </p:sp>
      <p:pic>
        <p:nvPicPr>
          <p:cNvPr id="124" name="Content Placeholder 8" descr="A poster of a person smiling&#10;&#10;Description automatically generated"/>
          <p:cNvPicPr/>
          <p:nvPr/>
        </p:nvPicPr>
        <p:blipFill>
          <a:blip r:embed="rId1"/>
          <a:stretch/>
        </p:blipFill>
        <p:spPr>
          <a:xfrm>
            <a:off x="1024920" y="581760"/>
            <a:ext cx="7093800" cy="39902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 name="Rectangle 8"/>
          <p:cNvSpPr/>
          <p:nvPr/>
        </p:nvSpPr>
        <p:spPr>
          <a:xfrm>
            <a:off x="102240" y="64080"/>
            <a:ext cx="2845080" cy="6573240"/>
          </a:xfrm>
          <a:prstGeom prst="rect">
            <a:avLst/>
          </a:prstGeom>
          <a:solidFill>
            <a:srgbClr val="a6b727"/>
          </a:solidFill>
          <a:ln>
            <a:solidFill>
              <a:srgbClr val="41319f"/>
            </a:solidFill>
            <a:round/>
          </a:ln>
        </p:spPr>
        <p:style>
          <a:lnRef idx="2">
            <a:schemeClr val="accent1">
              <a:shade val="15000"/>
            </a:schemeClr>
          </a:lnRef>
          <a:fillRef idx="1">
            <a:schemeClr val="accent1"/>
          </a:fillRef>
          <a:effectRef idx="0">
            <a:schemeClr val="accent1"/>
          </a:effectRef>
          <a:fontRef idx="minor"/>
        </p:style>
      </p:sp>
      <p:sp>
        <p:nvSpPr>
          <p:cNvPr id="57" name="PlaceHolder 1"/>
          <p:cNvSpPr>
            <a:spLocks noGrp="1"/>
          </p:cNvSpPr>
          <p:nvPr>
            <p:ph type="title"/>
          </p:nvPr>
        </p:nvSpPr>
        <p:spPr>
          <a:xfrm>
            <a:off x="3587400" y="821520"/>
            <a:ext cx="4697640" cy="5196960"/>
          </a:xfrm>
          <a:prstGeom prst="rect">
            <a:avLst/>
          </a:prstGeom>
          <a:noFill/>
          <a:ln w="0">
            <a:noFill/>
          </a:ln>
        </p:spPr>
        <p:txBody>
          <a:bodyPr anchor="ctr">
            <a:normAutofit/>
          </a:bodyPr>
          <a:p>
            <a:pPr>
              <a:lnSpc>
                <a:spcPct val="85000"/>
              </a:lnSpc>
              <a:buNone/>
            </a:pPr>
            <a:r>
              <a:rPr b="1" lang="en-US" sz="4700" spc="-1" strike="noStrike" cap="all">
                <a:solidFill>
                  <a:srgbClr val="000000"/>
                </a:solidFill>
                <a:latin typeface="Corbel"/>
              </a:rPr>
              <a:t>ABINGTON QUARTER HAS 9 MEETINGS</a:t>
            </a:r>
            <a:endParaRPr b="0" lang="en-US" sz="4700" spc="-1" strike="noStrike">
              <a:solidFill>
                <a:srgbClr val="000000"/>
              </a:solidFill>
              <a:latin typeface="Corbel"/>
            </a:endParaRPr>
          </a:p>
        </p:txBody>
      </p:sp>
      <p:sp>
        <p:nvSpPr>
          <p:cNvPr id="58" name="TextBox 7"/>
          <p:cNvSpPr/>
          <p:nvPr/>
        </p:nvSpPr>
        <p:spPr>
          <a:xfrm>
            <a:off x="483840" y="369000"/>
            <a:ext cx="2194920" cy="5818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400" spc="-1" strike="noStrike">
                <a:solidFill>
                  <a:srgbClr val="000000"/>
                </a:solidFill>
                <a:latin typeface="Calibri"/>
                <a:ea typeface="Calibri"/>
              </a:rPr>
              <a:t>Quaker Meetings in Abington Quarter:</a:t>
            </a:r>
            <a:endParaRPr b="0" lang="en-US" sz="2400" spc="-1" strike="noStrike">
              <a:latin typeface="Arial"/>
            </a:endParaRPr>
          </a:p>
          <a:p>
            <a:pPr>
              <a:lnSpc>
                <a:spcPct val="100000"/>
              </a:lnSpc>
              <a:buNone/>
            </a:pPr>
            <a:endParaRPr b="0" lang="en-US" sz="2800" spc="-1" strike="noStrike">
              <a:latin typeface="Arial"/>
            </a:endParaRPr>
          </a:p>
          <a:p>
            <a:pPr>
              <a:lnSpc>
                <a:spcPct val="100000"/>
              </a:lnSpc>
              <a:buNone/>
            </a:pPr>
            <a:r>
              <a:rPr b="1" lang="en-US" sz="2800" spc="-1" strike="noStrike">
                <a:solidFill>
                  <a:srgbClr val="000000"/>
                </a:solidFill>
                <a:latin typeface="Calibri"/>
                <a:ea typeface="Calibri"/>
              </a:rPr>
              <a:t>Abington Byberry Gwynedd Horsham Norristown Plymouth Richland Unami</a:t>
            </a:r>
            <a:endParaRPr b="0" lang="en-US" sz="2800" spc="-1" strike="noStrike">
              <a:latin typeface="Arial"/>
            </a:endParaRPr>
          </a:p>
          <a:p>
            <a:pPr>
              <a:lnSpc>
                <a:spcPct val="100000"/>
              </a:lnSpc>
              <a:buNone/>
            </a:pPr>
            <a:r>
              <a:rPr b="1" lang="en-US" sz="2800" spc="-1" strike="noStrike">
                <a:solidFill>
                  <a:srgbClr val="000000"/>
                </a:solidFill>
                <a:latin typeface="Calibri"/>
                <a:ea typeface="Calibri"/>
              </a:rPr>
              <a:t>Upper Dublin</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sp>
        <p:nvSpPr>
          <p:cNvPr id="59" name="PlaceHolder 1"/>
          <p:cNvSpPr>
            <a:spLocks noGrp="1"/>
          </p:cNvSpPr>
          <p:nvPr>
            <p:ph type="title"/>
          </p:nvPr>
        </p:nvSpPr>
        <p:spPr>
          <a:xfrm>
            <a:off x="857160" y="609480"/>
            <a:ext cx="7406280" cy="1356120"/>
          </a:xfrm>
          <a:prstGeom prst="rect">
            <a:avLst/>
          </a:prstGeom>
          <a:noFill/>
          <a:ln w="0">
            <a:noFill/>
          </a:ln>
        </p:spPr>
        <p:txBody>
          <a:bodyPr anchor="ctr">
            <a:noAutofit/>
          </a:bodyPr>
          <a:p>
            <a:endParaRPr b="0" lang="en-US" sz="1800" spc="-1" strike="noStrike">
              <a:solidFill>
                <a:srgbClr val="000000"/>
              </a:solidFill>
              <a:latin typeface="Corbel"/>
            </a:endParaRPr>
          </a:p>
        </p:txBody>
      </p:sp>
      <p:pic>
        <p:nvPicPr>
          <p:cNvPr id="60" name="Content Placeholder 4" descr="A collage of people in different pictures&#10;&#10;Description automatically generated"/>
          <p:cNvPicPr/>
          <p:nvPr/>
        </p:nvPicPr>
        <p:blipFill>
          <a:blip r:embed="rId1"/>
          <a:stretch/>
        </p:blipFill>
        <p:spPr>
          <a:xfrm>
            <a:off x="380880" y="429480"/>
            <a:ext cx="8373240" cy="59112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 name="Rectangle 8"/>
          <p:cNvSpPr/>
          <p:nvPr/>
        </p:nvSpPr>
        <p:spPr>
          <a:xfrm>
            <a:off x="102240" y="64080"/>
            <a:ext cx="2845080" cy="6573240"/>
          </a:xfrm>
          <a:prstGeom prst="rect">
            <a:avLst/>
          </a:prstGeom>
          <a:solidFill>
            <a:srgbClr val="41319f"/>
          </a:solidFill>
          <a:ln>
            <a:solidFill>
              <a:srgbClr val="41319f"/>
            </a:solidFill>
            <a:round/>
          </a:ln>
        </p:spPr>
        <p:style>
          <a:lnRef idx="2">
            <a:schemeClr val="accent1">
              <a:shade val="15000"/>
            </a:schemeClr>
          </a:lnRef>
          <a:fillRef idx="1">
            <a:schemeClr val="accent1"/>
          </a:fillRef>
          <a:effectRef idx="0">
            <a:schemeClr val="accent1"/>
          </a:effectRef>
          <a:fontRef idx="minor"/>
        </p:style>
      </p:sp>
      <p:sp>
        <p:nvSpPr>
          <p:cNvPr id="62" name="TextBox 7"/>
          <p:cNvSpPr/>
          <p:nvPr/>
        </p:nvSpPr>
        <p:spPr>
          <a:xfrm>
            <a:off x="329760" y="369000"/>
            <a:ext cx="2390400" cy="392904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1" lang="en-US" sz="2800" spc="-1" strike="noStrike">
                <a:solidFill>
                  <a:srgbClr val="000000"/>
                </a:solidFill>
                <a:latin typeface="Calibri"/>
                <a:ea typeface="Calibri"/>
              </a:rPr>
              <a:t>Abington Byberry Gwynedd Horsham Norristown Plymouth Richland Unami</a:t>
            </a:r>
            <a:endParaRPr b="0" lang="en-US" sz="2800" spc="-1" strike="noStrike">
              <a:latin typeface="Arial"/>
            </a:endParaRPr>
          </a:p>
          <a:p>
            <a:pPr>
              <a:lnSpc>
                <a:spcPct val="100000"/>
              </a:lnSpc>
              <a:buNone/>
            </a:pPr>
            <a:r>
              <a:rPr b="1" lang="en-US" sz="2800" spc="-1" strike="noStrike">
                <a:solidFill>
                  <a:srgbClr val="000000"/>
                </a:solidFill>
                <a:latin typeface="Calibri"/>
                <a:ea typeface="Calibri"/>
              </a:rPr>
              <a:t>Upper Dublin</a:t>
            </a:r>
            <a:endParaRPr b="0" lang="en-US" sz="2800" spc="-1" strike="noStrike">
              <a:latin typeface="Arial"/>
            </a:endParaRPr>
          </a:p>
        </p:txBody>
      </p:sp>
      <p:sp>
        <p:nvSpPr>
          <p:cNvPr id="63" name="PlaceHolder 1"/>
          <p:cNvSpPr>
            <a:spLocks noGrp="1"/>
          </p:cNvSpPr>
          <p:nvPr>
            <p:ph type="title"/>
          </p:nvPr>
        </p:nvSpPr>
        <p:spPr>
          <a:xfrm>
            <a:off x="3592800" y="369000"/>
            <a:ext cx="4934160" cy="1356120"/>
          </a:xfrm>
          <a:prstGeom prst="rect">
            <a:avLst/>
          </a:prstGeom>
          <a:noFill/>
          <a:ln w="0">
            <a:noFill/>
          </a:ln>
        </p:spPr>
        <p:txBody>
          <a:bodyPr anchor="ctr">
            <a:noAutofit/>
          </a:bodyPr>
          <a:p>
            <a:pPr>
              <a:lnSpc>
                <a:spcPct val="90000"/>
              </a:lnSpc>
              <a:buNone/>
            </a:pPr>
            <a:r>
              <a:rPr b="1" lang="en-US" sz="4000" spc="-1" strike="noStrike">
                <a:solidFill>
                  <a:srgbClr val="000000"/>
                </a:solidFill>
                <a:latin typeface="Calibri"/>
                <a:ea typeface="Calibri"/>
              </a:rPr>
              <a:t>Quaker Meetings in Abington Quarter</a:t>
            </a:r>
            <a:endParaRPr b="0" lang="en-US" sz="4000" spc="-1" strike="noStrike">
              <a:solidFill>
                <a:srgbClr val="000000"/>
              </a:solidFill>
              <a:latin typeface="Corbel"/>
            </a:endParaRPr>
          </a:p>
        </p:txBody>
      </p:sp>
      <p:sp>
        <p:nvSpPr>
          <p:cNvPr id="64" name="Title 2"/>
          <p:cNvSpPr/>
          <p:nvPr/>
        </p:nvSpPr>
        <p:spPr>
          <a:xfrm>
            <a:off x="3809880" y="1941480"/>
            <a:ext cx="4716720" cy="4299840"/>
          </a:xfrm>
          <a:prstGeom prst="rect">
            <a:avLst/>
          </a:prstGeom>
          <a:noFill/>
          <a:ln w="0">
            <a:noFill/>
          </a:ln>
        </p:spPr>
        <p:style>
          <a:lnRef idx="0"/>
          <a:fillRef idx="0"/>
          <a:effectRef idx="0"/>
          <a:fontRef idx="minor"/>
        </p:style>
        <p:txBody>
          <a:bodyPr anchor="ctr">
            <a:normAutofit fontScale="79000"/>
          </a:bodyPr>
          <a:p>
            <a:pPr>
              <a:lnSpc>
                <a:spcPct val="90000"/>
              </a:lnSpc>
              <a:buNone/>
            </a:pPr>
            <a:r>
              <a:rPr b="0" lang="en-US" sz="2800" spc="-1" strike="noStrike">
                <a:solidFill>
                  <a:srgbClr val="000000"/>
                </a:solidFill>
                <a:latin typeface="Corbel"/>
                <a:ea typeface="Calibri"/>
              </a:rPr>
              <a:t>Each meeting has a distinct character, there is something for every Seeker in this Quarter.</a:t>
            </a:r>
            <a:endParaRPr b="0" lang="en-US" sz="2800" spc="-1" strike="noStrike">
              <a:latin typeface="Arial"/>
            </a:endParaRPr>
          </a:p>
          <a:p>
            <a:pPr>
              <a:lnSpc>
                <a:spcPct val="90000"/>
              </a:lnSpc>
              <a:buNone/>
            </a:pPr>
            <a:endParaRPr b="0" lang="en-US" sz="2800" spc="-1" strike="noStrike">
              <a:latin typeface="Arial"/>
            </a:endParaRPr>
          </a:p>
          <a:p>
            <a:pPr>
              <a:lnSpc>
                <a:spcPct val="90000"/>
              </a:lnSpc>
              <a:buNone/>
            </a:pPr>
            <a:r>
              <a:rPr b="0" lang="en-US" sz="2800" spc="-1" strike="noStrike">
                <a:solidFill>
                  <a:srgbClr val="000000"/>
                </a:solidFill>
                <a:latin typeface="Corbel"/>
                <a:ea typeface="Calibri"/>
              </a:rPr>
              <a:t>In strategic planning and marketing – it is useful to consider an organization’s</a:t>
            </a:r>
            <a:endParaRPr b="0" lang="en-US" sz="2800" spc="-1" strike="noStrike">
              <a:latin typeface="Arial"/>
            </a:endParaRPr>
          </a:p>
          <a:p>
            <a:pPr>
              <a:lnSpc>
                <a:spcPct val="90000"/>
              </a:lnSpc>
              <a:buNone/>
            </a:pPr>
            <a:endParaRPr b="0" lang="en-US" sz="2800" spc="-1" strike="noStrike">
              <a:latin typeface="Arial"/>
            </a:endParaRPr>
          </a:p>
          <a:p>
            <a:pPr>
              <a:lnSpc>
                <a:spcPct val="90000"/>
              </a:lnSpc>
              <a:buNone/>
            </a:pPr>
            <a:r>
              <a:rPr b="0" lang="en-US" sz="2800" spc="-1" strike="noStrike">
                <a:solidFill>
                  <a:srgbClr val="000000"/>
                </a:solidFill>
                <a:latin typeface="Corbel"/>
                <a:ea typeface="Calibri"/>
              </a:rPr>
              <a:t> </a:t>
            </a:r>
            <a:r>
              <a:rPr b="0" lang="en-US" sz="2800" spc="-1" strike="noStrike">
                <a:solidFill>
                  <a:srgbClr val="000000"/>
                </a:solidFill>
                <a:latin typeface="Corbel"/>
                <a:ea typeface="Calibri"/>
              </a:rPr>
              <a:t>Strengths, Weaknesses, Opportunities and Threats.</a:t>
            </a:r>
            <a:endParaRPr b="0" lang="en-US" sz="2800" spc="-1" strike="noStrike">
              <a:latin typeface="Arial"/>
            </a:endParaRPr>
          </a:p>
          <a:p>
            <a:pPr>
              <a:lnSpc>
                <a:spcPct val="90000"/>
              </a:lnSpc>
              <a:buNone/>
            </a:pPr>
            <a:endParaRPr b="0" lang="en-US" sz="2800" spc="-1" strike="noStrike">
              <a:latin typeface="Arial"/>
            </a:endParaRPr>
          </a:p>
          <a:p>
            <a:pPr>
              <a:lnSpc>
                <a:spcPct val="90000"/>
              </a:lnSpc>
              <a:buNone/>
            </a:pPr>
            <a:r>
              <a:rPr b="0" lang="en-US" sz="2800" spc="-1" strike="noStrike">
                <a:solidFill>
                  <a:srgbClr val="000000"/>
                </a:solidFill>
                <a:latin typeface="Corbel"/>
                <a:ea typeface="Calibri"/>
              </a:rPr>
              <a:t>And I started to hear and see many common SWOTs (as well as unique ones)</a:t>
            </a:r>
            <a:endParaRPr b="0" lang="en-US" sz="2800" spc="-1" strike="noStrike">
              <a:latin typeface="Arial"/>
            </a:endParaRPr>
          </a:p>
          <a:p>
            <a:pPr>
              <a:lnSpc>
                <a:spcPct val="90000"/>
              </a:lnSpc>
              <a:buNone/>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 name="Rectangle 3"/>
          <p:cNvSpPr/>
          <p:nvPr/>
        </p:nvSpPr>
        <p:spPr>
          <a:xfrm>
            <a:off x="396360" y="402840"/>
            <a:ext cx="8357040" cy="1847520"/>
          </a:xfrm>
          <a:prstGeom prst="rect">
            <a:avLst/>
          </a:prstGeom>
          <a:solidFill>
            <a:srgbClr val="43349c"/>
          </a:solidFill>
          <a:ln>
            <a:solidFill>
              <a:srgbClr val="485011"/>
            </a:solidFill>
            <a:round/>
          </a:ln>
        </p:spPr>
        <p:style>
          <a:lnRef idx="2">
            <a:schemeClr val="accent1">
              <a:shade val="15000"/>
            </a:schemeClr>
          </a:lnRef>
          <a:fillRef idx="1">
            <a:schemeClr val="accent1"/>
          </a:fillRef>
          <a:effectRef idx="0">
            <a:schemeClr val="accent1"/>
          </a:effectRef>
          <a:fontRef idx="minor"/>
        </p:style>
      </p:sp>
      <p:sp>
        <p:nvSpPr>
          <p:cNvPr id="66" name="PlaceHolder 1"/>
          <p:cNvSpPr>
            <a:spLocks noGrp="1"/>
          </p:cNvSpPr>
          <p:nvPr>
            <p:ph type="title"/>
          </p:nvPr>
        </p:nvSpPr>
        <p:spPr>
          <a:xfrm>
            <a:off x="857160" y="609480"/>
            <a:ext cx="7406280" cy="1356120"/>
          </a:xfrm>
          <a:prstGeom prst="rect">
            <a:avLst/>
          </a:prstGeom>
          <a:solidFill>
            <a:srgbClr val="41319f"/>
          </a:solidFill>
          <a:ln w="0">
            <a:noFill/>
          </a:ln>
        </p:spPr>
        <p:txBody>
          <a:bodyPr anchor="ctr">
            <a:noAutofit/>
          </a:bodyPr>
          <a:p>
            <a:pPr algn="ctr">
              <a:lnSpc>
                <a:spcPct val="90000"/>
              </a:lnSpc>
              <a:buNone/>
            </a:pPr>
            <a:r>
              <a:rPr b="0" lang="en-US" sz="4800" spc="-1" strike="noStrike">
                <a:solidFill>
                  <a:srgbClr val="ffffff"/>
                </a:solidFill>
                <a:latin typeface="Calibri"/>
                <a:ea typeface="Calibri"/>
              </a:rPr>
              <a:t>WHAT IS THE PURPOSE OF</a:t>
            </a:r>
            <a:br>
              <a:rPr sz="4800"/>
            </a:br>
            <a:r>
              <a:rPr b="0" lang="en-US" sz="4800" spc="-1" strike="noStrike">
                <a:solidFill>
                  <a:srgbClr val="ffffff"/>
                </a:solidFill>
                <a:latin typeface="Calibri"/>
                <a:ea typeface="Calibri"/>
              </a:rPr>
              <a:t> GATHERING TODAY?</a:t>
            </a:r>
            <a:endParaRPr b="0" lang="en-US" sz="4800" spc="-1" strike="noStrike">
              <a:solidFill>
                <a:srgbClr val="000000"/>
              </a:solidFill>
              <a:latin typeface="Corbel"/>
            </a:endParaRPr>
          </a:p>
        </p:txBody>
      </p:sp>
      <p:sp>
        <p:nvSpPr>
          <p:cNvPr id="67" name="PlaceHolder 2"/>
          <p:cNvSpPr>
            <a:spLocks noGrp="1"/>
          </p:cNvSpPr>
          <p:nvPr>
            <p:ph/>
          </p:nvPr>
        </p:nvSpPr>
        <p:spPr>
          <a:xfrm>
            <a:off x="491760" y="2626200"/>
            <a:ext cx="8118360" cy="3243240"/>
          </a:xfrm>
          <a:prstGeom prst="rect">
            <a:avLst/>
          </a:prstGeom>
          <a:noFill/>
          <a:ln w="0">
            <a:noFill/>
          </a:ln>
        </p:spPr>
        <p:txBody>
          <a:bodyPr anchor="t">
            <a:noAutofit/>
          </a:bodyPr>
          <a:p>
            <a:pPr marL="34200" algn="ctr">
              <a:lnSpc>
                <a:spcPct val="90000"/>
              </a:lnSpc>
              <a:spcBef>
                <a:spcPts val="1001"/>
              </a:spcBef>
              <a:buNone/>
              <a:tabLst>
                <a:tab algn="l" pos="0"/>
              </a:tabLst>
            </a:pPr>
            <a:r>
              <a:rPr b="0" lang="en-US" sz="3200" spc="-1" strike="noStrike">
                <a:solidFill>
                  <a:srgbClr val="000000"/>
                </a:solidFill>
                <a:latin typeface="Calibri"/>
                <a:ea typeface="Calibri"/>
              </a:rPr>
              <a:t>Four times a year, </a:t>
            </a:r>
            <a:endParaRPr b="0" lang="en-US" sz="3200" spc="-1" strike="noStrike">
              <a:solidFill>
                <a:srgbClr val="a6b727"/>
              </a:solidFill>
              <a:latin typeface="Corbel"/>
            </a:endParaRPr>
          </a:p>
          <a:p>
            <a:pPr marL="34200" algn="ctr">
              <a:lnSpc>
                <a:spcPct val="90000"/>
              </a:lnSpc>
              <a:spcBef>
                <a:spcPts val="1001"/>
              </a:spcBef>
              <a:buNone/>
              <a:tabLst>
                <a:tab algn="l" pos="0"/>
              </a:tabLst>
            </a:pPr>
            <a:r>
              <a:rPr b="0" lang="en-US" sz="3200" spc="-1" strike="noStrike">
                <a:solidFill>
                  <a:srgbClr val="000000"/>
                </a:solidFill>
                <a:latin typeface="Calibri"/>
                <a:ea typeface="Calibri"/>
              </a:rPr>
              <a:t>Abington Quarterly Meeting </a:t>
            </a:r>
            <a:endParaRPr b="0" lang="en-US" sz="3200" spc="-1" strike="noStrike">
              <a:solidFill>
                <a:srgbClr val="a6b727"/>
              </a:solidFill>
              <a:latin typeface="Corbel"/>
            </a:endParaRPr>
          </a:p>
          <a:p>
            <a:pPr marL="34200" algn="ctr">
              <a:lnSpc>
                <a:spcPct val="90000"/>
              </a:lnSpc>
              <a:spcBef>
                <a:spcPts val="1001"/>
              </a:spcBef>
              <a:buNone/>
              <a:tabLst>
                <a:tab algn="l" pos="0"/>
              </a:tabLst>
            </a:pPr>
            <a:r>
              <a:rPr b="0" lang="en-US" sz="3200" spc="-1" strike="noStrike">
                <a:solidFill>
                  <a:srgbClr val="000000"/>
                </a:solidFill>
                <a:latin typeface="Calibri"/>
                <a:ea typeface="Calibri"/>
              </a:rPr>
              <a:t>brings together Friends </a:t>
            </a:r>
            <a:endParaRPr b="0" lang="en-US" sz="3200" spc="-1" strike="noStrike">
              <a:solidFill>
                <a:srgbClr val="a6b727"/>
              </a:solidFill>
              <a:latin typeface="Corbel"/>
            </a:endParaRPr>
          </a:p>
          <a:p>
            <a:pPr marL="34200" algn="ctr">
              <a:lnSpc>
                <a:spcPct val="90000"/>
              </a:lnSpc>
              <a:spcBef>
                <a:spcPts val="1001"/>
              </a:spcBef>
              <a:buNone/>
              <a:tabLst>
                <a:tab algn="l" pos="0"/>
              </a:tabLst>
            </a:pPr>
            <a:r>
              <a:rPr b="0" lang="en-US" sz="3200" spc="-1" strike="noStrike">
                <a:solidFill>
                  <a:srgbClr val="000000"/>
                </a:solidFill>
                <a:latin typeface="Calibri"/>
                <a:ea typeface="Calibri"/>
              </a:rPr>
              <a:t>from Quaker meetings across our area </a:t>
            </a:r>
            <a:endParaRPr b="0" lang="en-US" sz="3200" spc="-1" strike="noStrike">
              <a:solidFill>
                <a:srgbClr val="a6b727"/>
              </a:solidFill>
              <a:latin typeface="Corbel"/>
            </a:endParaRPr>
          </a:p>
          <a:p>
            <a:pPr marL="34200" algn="ctr">
              <a:lnSpc>
                <a:spcPct val="90000"/>
              </a:lnSpc>
              <a:spcBef>
                <a:spcPts val="1001"/>
              </a:spcBef>
              <a:buNone/>
              <a:tabLst>
                <a:tab algn="l" pos="0"/>
              </a:tabLst>
            </a:pPr>
            <a:r>
              <a:rPr b="0" lang="en-US" sz="3200" spc="-1" strike="noStrike">
                <a:solidFill>
                  <a:srgbClr val="000000"/>
                </a:solidFill>
                <a:latin typeface="Calibri"/>
                <a:ea typeface="Calibri"/>
              </a:rPr>
              <a:t> </a:t>
            </a:r>
            <a:r>
              <a:rPr b="0" lang="en-US" sz="3200" spc="-1" strike="noStrike">
                <a:solidFill>
                  <a:srgbClr val="000000"/>
                </a:solidFill>
                <a:latin typeface="Calibri"/>
                <a:ea typeface="Calibri"/>
              </a:rPr>
              <a:t>to share, learn, and support common interests and leadings.</a:t>
            </a:r>
            <a:endParaRPr b="0" lang="en-US" sz="3200" spc="-1" strike="noStrike">
              <a:solidFill>
                <a:srgbClr val="a6b727"/>
              </a:solidFill>
              <a:latin typeface="Corbe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1" name="Diagram1"/>
          <p:cNvGraphicFramePr/>
          <p:nvPr>
            <p:extLst>
              <p:ext uri="{D42A27DB-BD31-4B8C-83A1-F6EECF244321}">
                <p14:modId xmlns:p14="http://schemas.microsoft.com/office/powerpoint/2010/main" val="294737887"/>
              </p:ext>
            </p:extLst>
          </p:nvPr>
        </p:nvGraphicFramePr>
        <p:xfrm>
          <a:off x="483840" y="369000"/>
          <a:ext cx="2194920" cy="60591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8" name="Rectangle 25"/>
          <p:cNvSpPr/>
          <p:nvPr/>
        </p:nvSpPr>
        <p:spPr>
          <a:xfrm>
            <a:off x="159480" y="0"/>
            <a:ext cx="8624160" cy="6573240"/>
          </a:xfrm>
          <a:prstGeom prst="rect">
            <a:avLst/>
          </a:prstGeom>
          <a:solidFill>
            <a:srgbClr val="43349c"/>
          </a:solidFill>
          <a:ln>
            <a:solidFill>
              <a:srgbClr val="485011"/>
            </a:solidFill>
            <a:round/>
          </a:ln>
        </p:spPr>
        <p:style>
          <a:lnRef idx="2">
            <a:schemeClr val="accent1">
              <a:shade val="15000"/>
            </a:schemeClr>
          </a:lnRef>
          <a:fillRef idx="1">
            <a:schemeClr val="accent1"/>
          </a:fillRef>
          <a:effectRef idx="0">
            <a:schemeClr val="accent1"/>
          </a:effectRef>
          <a:fontRef idx="minor"/>
        </p:style>
      </p:sp>
      <p:sp>
        <p:nvSpPr>
          <p:cNvPr id="69" name="Rectangle 26"/>
          <p:cNvSpPr/>
          <p:nvPr/>
        </p:nvSpPr>
        <p:spPr>
          <a:xfrm>
            <a:off x="1730880" y="296280"/>
            <a:ext cx="5487120" cy="587556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buNone/>
            </a:pPr>
            <a:endParaRPr b="0" lang="en-US" sz="3600" spc="-1" strike="noStrike">
              <a:latin typeface="Arial"/>
            </a:endParaRPr>
          </a:p>
          <a:p>
            <a:pPr>
              <a:lnSpc>
                <a:spcPct val="100000"/>
              </a:lnSpc>
              <a:buNone/>
            </a:pPr>
            <a:endParaRPr b="0" lang="en-US" sz="3600" spc="-1" strike="noStrike">
              <a:latin typeface="Arial"/>
            </a:endParaRPr>
          </a:p>
          <a:p>
            <a:pPr>
              <a:lnSpc>
                <a:spcPct val="100000"/>
              </a:lnSpc>
              <a:buNone/>
            </a:pPr>
            <a:r>
              <a:rPr b="0" lang="en-US" sz="3600" spc="-1" strike="noStrike">
                <a:solidFill>
                  <a:srgbClr val="0d0d0d"/>
                </a:solidFill>
                <a:latin typeface="Calibri"/>
                <a:ea typeface="Calibri"/>
              </a:rPr>
              <a:t>Common Interests include</a:t>
            </a:r>
            <a:endParaRPr b="0" lang="en-US" sz="3600" spc="-1" strike="noStrike">
              <a:latin typeface="Arial"/>
            </a:endParaRPr>
          </a:p>
          <a:p>
            <a:pPr algn="ctr">
              <a:lnSpc>
                <a:spcPct val="100000"/>
              </a:lnSpc>
              <a:buNone/>
            </a:pPr>
            <a:r>
              <a:rPr b="0" lang="en-US" sz="3600" spc="-1" strike="noStrike">
                <a:solidFill>
                  <a:srgbClr val="0d0d0d"/>
                </a:solidFill>
                <a:latin typeface="Calibri"/>
                <a:ea typeface="Calibri"/>
              </a:rPr>
              <a:t> </a:t>
            </a:r>
            <a:r>
              <a:rPr b="0" lang="en-US" sz="2400" spc="-1" strike="noStrike">
                <a:solidFill>
                  <a:srgbClr val="0d0d0d"/>
                </a:solidFill>
                <a:latin typeface="Calibri"/>
                <a:ea typeface="Calibri"/>
              </a:rPr>
              <a:t>Worship, Ministries, Social Life, Learning &amp; Serving in Community </a:t>
            </a:r>
            <a:endParaRPr b="0" lang="en-US" sz="2400" spc="-1" strike="noStrike">
              <a:latin typeface="Arial"/>
            </a:endParaRPr>
          </a:p>
          <a:p>
            <a:pPr algn="ctr">
              <a:lnSpc>
                <a:spcPct val="100000"/>
              </a:lnSpc>
              <a:buNone/>
            </a:pPr>
            <a:r>
              <a:rPr b="0" lang="en-US" sz="2400" spc="-1" strike="noStrike">
                <a:solidFill>
                  <a:srgbClr val="0d0d0d"/>
                </a:solidFill>
                <a:latin typeface="Calibri"/>
                <a:ea typeface="Calibri"/>
              </a:rPr>
              <a:t>AND </a:t>
            </a:r>
            <a:endParaRPr b="0" lang="en-US" sz="2400" spc="-1" strike="noStrike">
              <a:latin typeface="Arial"/>
            </a:endParaRPr>
          </a:p>
          <a:p>
            <a:pPr>
              <a:lnSpc>
                <a:spcPct val="100000"/>
              </a:lnSpc>
              <a:buNone/>
            </a:pPr>
            <a:endParaRPr b="0" lang="en-US" sz="2400" spc="-1" strike="noStrike">
              <a:latin typeface="Arial"/>
            </a:endParaRPr>
          </a:p>
          <a:p>
            <a:pPr marL="685800" indent="-284040">
              <a:lnSpc>
                <a:spcPct val="100000"/>
              </a:lnSpc>
              <a:buClr>
                <a:srgbClr val="0d0d0d"/>
              </a:buClr>
              <a:buFont typeface="Arial"/>
              <a:buChar char="•"/>
            </a:pPr>
            <a:r>
              <a:rPr b="0" lang="en-US" sz="2400" spc="-1" strike="noStrike">
                <a:solidFill>
                  <a:srgbClr val="0d0d0d"/>
                </a:solidFill>
                <a:latin typeface="Calibri"/>
                <a:ea typeface="Calibri"/>
              </a:rPr>
              <a:t>A concern for the Quaker future</a:t>
            </a:r>
            <a:endParaRPr b="0" lang="en-US" sz="2400" spc="-1" strike="noStrike">
              <a:latin typeface="Arial"/>
            </a:endParaRPr>
          </a:p>
          <a:p>
            <a:pPr marL="685800" indent="-284040">
              <a:lnSpc>
                <a:spcPct val="100000"/>
              </a:lnSpc>
              <a:buNone/>
              <a:tabLst>
                <a:tab algn="l" pos="0"/>
              </a:tabLst>
            </a:pPr>
            <a:endParaRPr b="0" lang="en-US" sz="2400" spc="-1" strike="noStrike">
              <a:latin typeface="Arial"/>
            </a:endParaRPr>
          </a:p>
          <a:p>
            <a:pPr marL="685800" indent="-284040">
              <a:lnSpc>
                <a:spcPct val="100000"/>
              </a:lnSpc>
              <a:buClr>
                <a:srgbClr val="0d0d0d"/>
              </a:buClr>
              <a:buFont typeface="Arial"/>
              <a:buChar char="•"/>
              <a:tabLst>
                <a:tab algn="l" pos="0"/>
              </a:tabLst>
            </a:pPr>
            <a:r>
              <a:rPr b="0" lang="en-US" sz="2400" spc="-1" strike="noStrike">
                <a:solidFill>
                  <a:srgbClr val="0d0d0d"/>
                </a:solidFill>
                <a:latin typeface="Calibri"/>
                <a:ea typeface="Calibri"/>
              </a:rPr>
              <a:t>In the USA ten years 25% fewer Quaker meetings</a:t>
            </a:r>
            <a:endParaRPr b="0" lang="en-US" sz="2400" spc="-1" strike="noStrike">
              <a:latin typeface="Arial"/>
            </a:endParaRPr>
          </a:p>
          <a:p>
            <a:pPr>
              <a:lnSpc>
                <a:spcPct val="100000"/>
              </a:lnSpc>
              <a:buNone/>
              <a:tabLst>
                <a:tab algn="l" pos="0"/>
              </a:tabLst>
            </a:pPr>
            <a:endParaRPr b="0" lang="en-US" sz="2400" spc="-1" strike="noStrike">
              <a:latin typeface="Arial"/>
            </a:endParaRPr>
          </a:p>
          <a:p>
            <a:pPr marL="685800" indent="-284040">
              <a:lnSpc>
                <a:spcPct val="100000"/>
              </a:lnSpc>
              <a:buClr>
                <a:srgbClr val="0d0d0d"/>
              </a:buClr>
              <a:buFont typeface="Arial"/>
              <a:buChar char="•"/>
              <a:tabLst>
                <a:tab algn="l" pos="0"/>
              </a:tabLst>
            </a:pPr>
            <a:r>
              <a:rPr b="0" lang="en-US" sz="2400" spc="-1" strike="noStrike">
                <a:solidFill>
                  <a:srgbClr val="0d0d0d"/>
                </a:solidFill>
                <a:latin typeface="Calibri"/>
                <a:ea typeface="Calibri"/>
              </a:rPr>
              <a:t>The Quarter responded by investing in collective action through the Communications Committee, and some meetings are and have done strategic planning etc.</a:t>
            </a:r>
            <a:endParaRPr b="0" lang="en-US" sz="2400" spc="-1" strike="noStrike">
              <a:latin typeface="Arial"/>
            </a:endParaRPr>
          </a:p>
          <a:p>
            <a:pPr>
              <a:lnSpc>
                <a:spcPct val="100000"/>
              </a:lnSpc>
              <a:buNone/>
              <a:tabLst>
                <a:tab algn="l" pos="0"/>
              </a:tabLst>
            </a:pPr>
            <a:endParaRPr b="0" lang="en-US" sz="3600" spc="-1" strike="noStrike">
              <a:latin typeface="Arial"/>
            </a:endParaRPr>
          </a:p>
          <a:p>
            <a:pPr>
              <a:lnSpc>
                <a:spcPct val="100000"/>
              </a:lnSpc>
              <a:buNone/>
              <a:tabLst>
                <a:tab algn="l" pos="0"/>
              </a:tabLst>
            </a:pP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2" name="Diagram2"/>
          <p:cNvGraphicFramePr/>
          <p:nvPr>
            <p:extLst>
              <p:ext uri="{D42A27DB-BD31-4B8C-83A1-F6EECF244321}">
                <p14:modId xmlns:p14="http://schemas.microsoft.com/office/powerpoint/2010/main" val="2307379034"/>
              </p:ext>
            </p:extLst>
          </p:nvPr>
        </p:nvGraphicFramePr>
        <p:xfrm>
          <a:off x="483840" y="369000"/>
          <a:ext cx="2194920" cy="60591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0" name="Rectangle 25"/>
          <p:cNvSpPr/>
          <p:nvPr/>
        </p:nvSpPr>
        <p:spPr>
          <a:xfrm>
            <a:off x="229680" y="138240"/>
            <a:ext cx="8781480" cy="6639120"/>
          </a:xfrm>
          <a:prstGeom prst="rect">
            <a:avLst/>
          </a:prstGeom>
          <a:solidFill>
            <a:srgbClr val="43349c"/>
          </a:solidFill>
          <a:ln>
            <a:solidFill>
              <a:srgbClr val="485011"/>
            </a:solidFill>
            <a:round/>
          </a:ln>
        </p:spPr>
        <p:style>
          <a:lnRef idx="2">
            <a:schemeClr val="accent1">
              <a:shade val="15000"/>
            </a:schemeClr>
          </a:lnRef>
          <a:fillRef idx="1">
            <a:schemeClr val="accent1"/>
          </a:fillRef>
          <a:effectRef idx="0">
            <a:schemeClr val="accent1"/>
          </a:effectRef>
          <a:fontRef idx="minor"/>
        </p:style>
      </p:sp>
      <p:sp>
        <p:nvSpPr>
          <p:cNvPr id="71" name="Rectangle 26"/>
          <p:cNvSpPr/>
          <p:nvPr/>
        </p:nvSpPr>
        <p:spPr>
          <a:xfrm>
            <a:off x="2679120" y="369000"/>
            <a:ext cx="6173280" cy="617760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buNone/>
            </a:pPr>
            <a:r>
              <a:rPr b="0" lang="en-US" sz="3600" spc="-1" strike="noStrike">
                <a:solidFill>
                  <a:srgbClr val="0d0d0d"/>
                </a:solidFill>
                <a:latin typeface="Calibri"/>
                <a:ea typeface="Calibri"/>
              </a:rPr>
              <a:t>  </a:t>
            </a:r>
            <a:r>
              <a:rPr b="0" lang="en-US" sz="3600" spc="-1" strike="noStrike">
                <a:solidFill>
                  <a:srgbClr val="0d0d0d"/>
                </a:solidFill>
                <a:latin typeface="Calibri"/>
                <a:ea typeface="Calibri"/>
              </a:rPr>
              <a:t>THE BOTTOM LINE  </a:t>
            </a:r>
            <a:endParaRPr b="0" lang="en-US" sz="3600" spc="-1" strike="noStrike">
              <a:latin typeface="Arial"/>
            </a:endParaRPr>
          </a:p>
          <a:p>
            <a:pPr>
              <a:lnSpc>
                <a:spcPct val="100000"/>
              </a:lnSpc>
              <a:buNone/>
            </a:pPr>
            <a:endParaRPr b="0" lang="en-US" sz="1100" spc="-1" strike="noStrike">
              <a:latin typeface="Arial"/>
            </a:endParaRPr>
          </a:p>
          <a:p>
            <a:pPr marL="571680" indent="-571680">
              <a:lnSpc>
                <a:spcPct val="100000"/>
              </a:lnSpc>
              <a:buClr>
                <a:srgbClr val="0d0d0d"/>
              </a:buClr>
              <a:buFont typeface="Arial"/>
              <a:buChar char="•"/>
            </a:pPr>
            <a:r>
              <a:rPr b="0" lang="en-US" sz="2800" spc="-1" strike="noStrike">
                <a:solidFill>
                  <a:srgbClr val="0d0d0d"/>
                </a:solidFill>
                <a:latin typeface="Calibri"/>
                <a:ea typeface="Calibri"/>
              </a:rPr>
              <a:t>We are in it together. </a:t>
            </a:r>
            <a:endParaRPr b="0" lang="en-US" sz="2800" spc="-1" strike="noStrike">
              <a:latin typeface="Arial"/>
            </a:endParaRPr>
          </a:p>
          <a:p>
            <a:pPr>
              <a:lnSpc>
                <a:spcPct val="100000"/>
              </a:lnSpc>
              <a:buNone/>
            </a:pPr>
            <a:endParaRPr b="0" lang="en-US" sz="2800" spc="-1" strike="noStrike">
              <a:latin typeface="Arial"/>
            </a:endParaRPr>
          </a:p>
          <a:p>
            <a:pPr marL="571680" indent="-571680">
              <a:lnSpc>
                <a:spcPct val="100000"/>
              </a:lnSpc>
              <a:buClr>
                <a:srgbClr val="0d0d0d"/>
              </a:buClr>
              <a:buFont typeface="Arial"/>
              <a:buChar char="•"/>
            </a:pPr>
            <a:r>
              <a:rPr b="0" lang="en-US" sz="2800" spc="-1" strike="noStrike">
                <a:solidFill>
                  <a:srgbClr val="0d0d0d"/>
                </a:solidFill>
                <a:latin typeface="Calibri"/>
                <a:ea typeface="Calibri"/>
              </a:rPr>
              <a:t>Even meetings that are doing well now – are impacted by the changing demographics.</a:t>
            </a:r>
            <a:endParaRPr b="0" lang="en-US" sz="2800" spc="-1" strike="noStrike">
              <a:latin typeface="Arial"/>
            </a:endParaRPr>
          </a:p>
          <a:p>
            <a:pPr>
              <a:lnSpc>
                <a:spcPct val="100000"/>
              </a:lnSpc>
              <a:buNone/>
            </a:pPr>
            <a:endParaRPr b="0" lang="en-US" sz="2800" spc="-1" strike="noStrike">
              <a:latin typeface="Arial"/>
            </a:endParaRPr>
          </a:p>
          <a:p>
            <a:pPr marL="571680" indent="-571680">
              <a:lnSpc>
                <a:spcPct val="100000"/>
              </a:lnSpc>
              <a:buClr>
                <a:srgbClr val="0d0d0d"/>
              </a:buClr>
              <a:buFont typeface="Arial"/>
              <a:buChar char="•"/>
            </a:pPr>
            <a:r>
              <a:rPr b="0" lang="en-US" sz="2800" spc="-1" strike="noStrike">
                <a:solidFill>
                  <a:srgbClr val="0d0d0d"/>
                </a:solidFill>
                <a:latin typeface="Calibri"/>
                <a:ea typeface="Calibri"/>
              </a:rPr>
              <a:t>The key to sustainability lies in working together - sharing skills &amp; resources, so we can focus on doing the real work of our meetings. </a:t>
            </a:r>
            <a:endParaRPr b="0" lang="en-US" sz="2800" spc="-1" strike="noStrike">
              <a:latin typeface="Arial"/>
            </a:endParaRPr>
          </a:p>
        </p:txBody>
      </p:sp>
      <p:pic>
        <p:nvPicPr>
          <p:cNvPr id="72" name="Picture 30" descr="A ostrich with its head on sand&#10;&#10;Description automatically generated"/>
          <p:cNvPicPr/>
          <p:nvPr/>
        </p:nvPicPr>
        <p:blipFill>
          <a:blip r:embed="rId5"/>
          <a:stretch/>
        </p:blipFill>
        <p:spPr>
          <a:xfrm>
            <a:off x="277560" y="569880"/>
            <a:ext cx="2353320" cy="31428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1319f"/>
        </a:solidFill>
      </p:bgPr>
    </p:bg>
    <p:spTree>
      <p:nvGrpSpPr>
        <p:cNvPr id="1" name=""/>
        <p:cNvGrpSpPr/>
        <p:nvPr/>
      </p:nvGrpSpPr>
      <p:grpSpPr>
        <a:xfrm>
          <a:off x="0" y="0"/>
          <a:ext cx="0" cy="0"/>
          <a:chOff x="0" y="0"/>
          <a:chExt cx="0" cy="0"/>
        </a:xfrm>
      </p:grpSpPr>
      <p:pic>
        <p:nvPicPr>
          <p:cNvPr id="73" name="Content Placeholder 5" descr="A person with his arms out in the air&#10;&#10;Description automatically generated"/>
          <p:cNvPicPr/>
          <p:nvPr/>
        </p:nvPicPr>
        <p:blipFill>
          <a:blip r:embed="rId1"/>
          <a:stretch/>
        </p:blipFill>
        <p:spPr>
          <a:xfrm>
            <a:off x="3795480" y="1626840"/>
            <a:ext cx="5048640" cy="3603960"/>
          </a:xfrm>
          <a:prstGeom prst="rect">
            <a:avLst/>
          </a:prstGeom>
          <a:ln w="0">
            <a:noFill/>
          </a:ln>
        </p:spPr>
      </p:pic>
      <p:sp>
        <p:nvSpPr>
          <p:cNvPr id="74" name="Rectangle 26"/>
          <p:cNvSpPr/>
          <p:nvPr/>
        </p:nvSpPr>
        <p:spPr>
          <a:xfrm>
            <a:off x="608760" y="609480"/>
            <a:ext cx="3663720" cy="526140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buNone/>
            </a:pPr>
            <a:r>
              <a:rPr b="0" lang="en-US" sz="2800" spc="-1" strike="noStrike">
                <a:solidFill>
                  <a:srgbClr val="0d0d0d"/>
                </a:solidFill>
                <a:latin typeface="Calibri"/>
                <a:ea typeface="Calibri"/>
              </a:rPr>
              <a:t>Small and struggling meetings don’t have the capacity to respond to opportunities for growth – so what can we do? </a:t>
            </a:r>
            <a:endParaRPr b="0" lang="en-US" sz="2800" spc="-1" strike="noStrike">
              <a:latin typeface="Arial"/>
            </a:endParaRPr>
          </a:p>
          <a:p>
            <a:pPr>
              <a:lnSpc>
                <a:spcPct val="100000"/>
              </a:lnSpc>
              <a:buNone/>
            </a:pPr>
            <a:endParaRPr b="0" lang="en-US" sz="2800" spc="-1" strike="noStrike">
              <a:latin typeface="Arial"/>
            </a:endParaRPr>
          </a:p>
          <a:p>
            <a:pPr>
              <a:lnSpc>
                <a:spcPct val="100000"/>
              </a:lnSpc>
              <a:buNone/>
            </a:pPr>
            <a:r>
              <a:rPr b="0" lang="en-US" sz="2800" spc="-1" strike="noStrike">
                <a:solidFill>
                  <a:srgbClr val="0d0d0d"/>
                </a:solidFill>
                <a:latin typeface="Calibri"/>
                <a:ea typeface="Calibri"/>
              </a:rPr>
              <a:t>Get ready to accept</a:t>
            </a:r>
            <a:endParaRPr b="0" lang="en-US" sz="2800" spc="-1" strike="noStrike">
              <a:latin typeface="Arial"/>
            </a:endParaRPr>
          </a:p>
          <a:p>
            <a:pPr>
              <a:lnSpc>
                <a:spcPct val="100000"/>
              </a:lnSpc>
              <a:buNone/>
            </a:pPr>
            <a:r>
              <a:rPr b="0" lang="en-US" sz="2800" spc="-1" strike="noStrike">
                <a:solidFill>
                  <a:srgbClr val="0d0d0d"/>
                </a:solidFill>
                <a:latin typeface="Calibri"/>
                <a:ea typeface="Calibri"/>
              </a:rPr>
              <a:t>being uncomfortable and try new ways of doing the meeting.</a:t>
            </a:r>
            <a:endParaRPr b="0" lang="en-US" sz="2800" spc="-1" strike="noStrike">
              <a:latin typeface="Arial"/>
            </a:endParaRPr>
          </a:p>
          <a:p>
            <a:pPr>
              <a:lnSpc>
                <a:spcPct val="100000"/>
              </a:lnSpc>
              <a:buNone/>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487</TotalTime>
  <Application>LibreOffice/7.3.6.2$Windows_X86_64 LibreOffice_project/c28ca90fd6e1a19e189fc16c05f8f8924961e12e</Application>
  <AppVersion>15.0000</AppVersion>
  <Words>1849</Words>
  <Paragraphs>197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2024-05-05T02:20:11Z</dcterms:created>
  <dc:creator>Lanza Designs</dc:creator>
  <dc:description/>
  <dc:language>en-US</dc:language>
  <cp:lastModifiedBy>Lanza Designs</cp:lastModifiedBy>
  <dcterms:modified xsi:type="dcterms:W3CDTF">2024-05-05T11:52:00Z</dcterms:modified>
  <cp:revision>7</cp:revision>
  <dc:subject/>
  <dc:title>ABINGTON QUARTER HAS 9 MEETINGS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On-screen Show (4:3)</vt:lpwstr>
  </property>
  <property fmtid="{D5CDD505-2E9C-101B-9397-08002B2CF9AE}" pid="4" name="Slides">
    <vt:i4>24</vt:i4>
  </property>
</Properties>
</file>